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81" r:id="rId19"/>
    <p:sldId id="275" r:id="rId20"/>
    <p:sldId id="282" r:id="rId21"/>
    <p:sldId id="283" r:id="rId22"/>
    <p:sldId id="291" r:id="rId23"/>
    <p:sldId id="284" r:id="rId24"/>
    <p:sldId id="286" r:id="rId25"/>
    <p:sldId id="285" r:id="rId26"/>
    <p:sldId id="287" r:id="rId27"/>
    <p:sldId id="288" r:id="rId28"/>
    <p:sldId id="289" r:id="rId29"/>
    <p:sldId id="290" r:id="rId30"/>
    <p:sldId id="276" r:id="rId31"/>
    <p:sldId id="280" r:id="rId32"/>
  </p:sldIdLst>
  <p:sldSz cx="18288000" cy="10287000"/>
  <p:notesSz cx="6858000" cy="9144000"/>
  <p:embeddedFontLst>
    <p:embeddedFont>
      <p:font typeface="ELAND 초이스OTF Bold" panose="02020503020101020101" pitchFamily="18" charset="-127"/>
      <p:regular r:id="rId34"/>
    </p:embeddedFont>
    <p:embeddedFont>
      <p:font typeface="TDTD순고딕 Bold" panose="020B0600000101010101" charset="-127"/>
      <p:regular r:id="rId35"/>
    </p:embeddedFont>
    <p:embeddedFont>
      <p:font typeface="TDTD평고딕" panose="020B0600000101010101" charset="-127"/>
      <p:regular r:id="rId36"/>
    </p:embeddedFont>
    <p:embeddedFont>
      <p:font typeface="네모고딕" panose="020B0600000101010101" charset="-127"/>
      <p:regular r:id="rId37"/>
    </p:embeddedFont>
    <p:embeddedFont>
      <p:font typeface="네모고딕 Medium" panose="020B0600000101010101" charset="-127"/>
      <p:regular r:id="rId38"/>
    </p:embeddedFont>
    <p:embeddedFont>
      <p:font typeface="블랙슈트" panose="020B0600000101010101" charset="-127"/>
      <p:regular r:id="rId39"/>
    </p:embeddedFont>
    <p:embeddedFont>
      <p:font typeface="윤고딕" panose="020B0600000101010101" charset="-127"/>
      <p:regular r:id="rId40"/>
    </p:embeddedFont>
    <p:embeddedFont>
      <p:font typeface="윤고딕 Bold" panose="020B0600000101010101" charset="-127"/>
      <p:regular r:id="rId41"/>
    </p:embeddedFont>
    <p:embeddedFont>
      <p:font typeface="Noto Sans KR SemiBold" panose="020B0200000000000000" pitchFamily="50" charset="-127"/>
      <p:bold r:id="rId42"/>
    </p:embeddedFont>
    <p:embeddedFont>
      <p:font typeface="Open Sans Bold Italics" panose="020B0600000101010101" charset="0"/>
      <p:regular r:id="rId43"/>
    </p:embeddedFont>
    <p:embeddedFont>
      <p:font typeface="Oswald Bold" panose="020B0600000101010101" charset="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7" d="100"/>
          <a:sy n="67" d="100"/>
        </p:scale>
        <p:origin x="95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22.10.2025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35515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altLang="ko-KR" dirty="0" err="1"/>
              <a:t>양산시의</a:t>
            </a:r>
            <a:r>
              <a:rPr lang="en-US" altLang="ko-KR" dirty="0"/>
              <a:t> </a:t>
            </a:r>
            <a:r>
              <a:rPr lang="en-US" altLang="ko-KR" dirty="0" err="1"/>
              <a:t>인구</a:t>
            </a:r>
            <a:r>
              <a:rPr lang="en-US" altLang="ko-KR" dirty="0"/>
              <a:t> </a:t>
            </a:r>
            <a:r>
              <a:rPr lang="en-US" altLang="ko-KR" dirty="0" err="1"/>
              <a:t>구조는</a:t>
            </a:r>
            <a:r>
              <a:rPr lang="en-US" altLang="ko-KR" dirty="0"/>
              <a:t> </a:t>
            </a:r>
            <a:r>
              <a:rPr lang="en-US" altLang="ko-KR" dirty="0" err="1"/>
              <a:t>고령화</a:t>
            </a:r>
            <a:r>
              <a:rPr lang="en-US" altLang="ko-KR" dirty="0"/>
              <a:t>, 1인가구 </a:t>
            </a:r>
            <a:r>
              <a:rPr lang="en-US" altLang="ko-KR" dirty="0" err="1"/>
              <a:t>증가</a:t>
            </a:r>
            <a:r>
              <a:rPr lang="en-US" altLang="ko-KR" dirty="0"/>
              <a:t>, </a:t>
            </a:r>
            <a:r>
              <a:rPr lang="en-US" altLang="ko-KR" dirty="0" err="1"/>
              <a:t>외국인</a:t>
            </a:r>
            <a:r>
              <a:rPr lang="en-US" altLang="ko-KR" dirty="0"/>
              <a:t> </a:t>
            </a:r>
            <a:r>
              <a:rPr lang="en-US" altLang="ko-KR" dirty="0" err="1"/>
              <a:t>근로자</a:t>
            </a:r>
            <a:r>
              <a:rPr lang="en-US" altLang="ko-KR" dirty="0"/>
              <a:t> </a:t>
            </a:r>
            <a:r>
              <a:rPr lang="en-US" altLang="ko-KR" dirty="0" err="1"/>
              <a:t>유입이라는</a:t>
            </a:r>
            <a:r>
              <a:rPr lang="en-US" altLang="ko-KR" dirty="0"/>
              <a:t> 세 </a:t>
            </a:r>
            <a:r>
              <a:rPr lang="en-US" altLang="ko-KR" dirty="0" err="1"/>
              <a:t>가지</a:t>
            </a:r>
            <a:r>
              <a:rPr lang="en-US" altLang="ko-KR" dirty="0"/>
              <a:t> </a:t>
            </a:r>
            <a:r>
              <a:rPr lang="en-US" altLang="ko-KR" dirty="0" err="1"/>
              <a:t>특징을</a:t>
            </a:r>
            <a:r>
              <a:rPr lang="en-US" altLang="ko-KR" dirty="0"/>
              <a:t> </a:t>
            </a:r>
            <a:r>
              <a:rPr lang="en-US" altLang="ko-KR" dirty="0" err="1"/>
              <a:t>보인다</a:t>
            </a:r>
            <a:r>
              <a:rPr lang="en-US" altLang="ko-KR" dirty="0"/>
              <a:t>. </a:t>
            </a:r>
          </a:p>
          <a:p>
            <a:r>
              <a:rPr lang="en-US" altLang="ko-KR" dirty="0" err="1"/>
              <a:t>고령층의</a:t>
            </a:r>
            <a:r>
              <a:rPr lang="en-US" altLang="ko-KR" dirty="0"/>
              <a:t> </a:t>
            </a:r>
            <a:r>
              <a:rPr lang="en-US" altLang="ko-KR" dirty="0" err="1"/>
              <a:t>면역력</a:t>
            </a:r>
            <a:r>
              <a:rPr lang="en-US" altLang="ko-KR" dirty="0"/>
              <a:t> </a:t>
            </a:r>
            <a:r>
              <a:rPr lang="en-US" altLang="ko-KR" dirty="0" err="1"/>
              <a:t>저하와</a:t>
            </a:r>
            <a:r>
              <a:rPr lang="en-US" altLang="ko-KR" dirty="0"/>
              <a:t> </a:t>
            </a:r>
            <a:r>
              <a:rPr lang="en-US" altLang="ko-KR" dirty="0" err="1"/>
              <a:t>만성질환</a:t>
            </a:r>
            <a:r>
              <a:rPr lang="en-US" altLang="ko-KR" dirty="0"/>
              <a:t> </a:t>
            </a:r>
            <a:r>
              <a:rPr lang="en-US" altLang="ko-KR" dirty="0" err="1"/>
              <a:t>동반은</a:t>
            </a:r>
            <a:r>
              <a:rPr lang="en-US" altLang="ko-KR" dirty="0"/>
              <a:t> </a:t>
            </a:r>
            <a:r>
              <a:rPr lang="en-US" altLang="ko-KR" dirty="0" err="1"/>
              <a:t>결핵</a:t>
            </a:r>
            <a:r>
              <a:rPr lang="en-US" altLang="ko-KR" dirty="0"/>
              <a:t> </a:t>
            </a:r>
            <a:r>
              <a:rPr lang="en-US" altLang="ko-KR" dirty="0" err="1"/>
              <a:t>발병</a:t>
            </a:r>
            <a:r>
              <a:rPr lang="en-US" altLang="ko-KR" dirty="0"/>
              <a:t> </a:t>
            </a:r>
            <a:r>
              <a:rPr lang="en-US" altLang="ko-KR" dirty="0" err="1"/>
              <a:t>위험을</a:t>
            </a:r>
            <a:r>
              <a:rPr lang="en-US" altLang="ko-KR" dirty="0"/>
              <a:t> </a:t>
            </a:r>
            <a:r>
              <a:rPr lang="en-US" altLang="ko-KR" dirty="0" err="1"/>
              <a:t>높이며</a:t>
            </a:r>
            <a:r>
              <a:rPr lang="en-US" altLang="ko-KR" dirty="0"/>
              <a:t>, </a:t>
            </a:r>
            <a:r>
              <a:rPr lang="en-US" altLang="ko-KR" dirty="0" err="1"/>
              <a:t>외국인</a:t>
            </a:r>
            <a:r>
              <a:rPr lang="en-US" altLang="ko-KR" dirty="0"/>
              <a:t> </a:t>
            </a:r>
            <a:r>
              <a:rPr lang="en-US" altLang="ko-KR" dirty="0" err="1"/>
              <a:t>근로자와</a:t>
            </a:r>
            <a:r>
              <a:rPr lang="en-US" altLang="ko-KR" dirty="0"/>
              <a:t> </a:t>
            </a:r>
            <a:r>
              <a:rPr lang="en-US" altLang="ko-KR" dirty="0" err="1"/>
              <a:t>저소득층은</a:t>
            </a:r>
            <a:r>
              <a:rPr lang="en-US" altLang="ko-KR" dirty="0"/>
              <a:t> </a:t>
            </a:r>
            <a:r>
              <a:rPr lang="en-US" altLang="ko-KR" dirty="0" err="1"/>
              <a:t>생활환경이</a:t>
            </a:r>
            <a:r>
              <a:rPr lang="en-US" altLang="ko-KR" dirty="0"/>
              <a:t> </a:t>
            </a:r>
            <a:r>
              <a:rPr lang="en-US" altLang="ko-KR" dirty="0" err="1"/>
              <a:t>열악하고</a:t>
            </a:r>
            <a:r>
              <a:rPr lang="en-US" altLang="ko-KR" dirty="0"/>
              <a:t> </a:t>
            </a:r>
            <a:r>
              <a:rPr lang="en-US" altLang="ko-KR" dirty="0" err="1"/>
              <a:t>의료비</a:t>
            </a:r>
            <a:r>
              <a:rPr lang="en-US" altLang="ko-KR" dirty="0"/>
              <a:t> </a:t>
            </a:r>
            <a:r>
              <a:rPr lang="en-US" altLang="ko-KR" dirty="0" err="1"/>
              <a:t>부담이</a:t>
            </a:r>
            <a:r>
              <a:rPr lang="en-US" altLang="ko-KR" dirty="0"/>
              <a:t> 커 </a:t>
            </a:r>
            <a:r>
              <a:rPr lang="en-US" altLang="ko-KR" dirty="0" err="1"/>
              <a:t>치료</a:t>
            </a:r>
            <a:r>
              <a:rPr lang="en-US" altLang="ko-KR" dirty="0"/>
              <a:t> </a:t>
            </a:r>
            <a:r>
              <a:rPr lang="en-US" altLang="ko-KR" dirty="0" err="1"/>
              <a:t>중단률과</a:t>
            </a:r>
            <a:r>
              <a:rPr lang="en-US" altLang="ko-KR" dirty="0"/>
              <a:t> </a:t>
            </a:r>
            <a:r>
              <a:rPr lang="en-US" altLang="ko-KR" dirty="0" err="1"/>
              <a:t>전파</a:t>
            </a:r>
            <a:r>
              <a:rPr lang="en-US" altLang="ko-KR" dirty="0"/>
              <a:t> </a:t>
            </a:r>
            <a:r>
              <a:rPr lang="en-US" altLang="ko-KR" dirty="0" err="1"/>
              <a:t>가능성이</a:t>
            </a:r>
            <a:r>
              <a:rPr lang="en-US" altLang="ko-KR" dirty="0"/>
              <a:t> </a:t>
            </a:r>
            <a:r>
              <a:rPr lang="en-US" altLang="ko-KR" dirty="0" err="1"/>
              <a:t>상대적으로</a:t>
            </a:r>
            <a:r>
              <a:rPr lang="en-US" altLang="ko-KR" dirty="0"/>
              <a:t> </a:t>
            </a:r>
            <a:r>
              <a:rPr lang="en-US" altLang="ko-KR" dirty="0" err="1"/>
              <a:t>높다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또한</a:t>
            </a:r>
            <a:r>
              <a:rPr lang="en-US" altLang="ko-KR" dirty="0"/>
              <a:t>, </a:t>
            </a:r>
            <a:r>
              <a:rPr lang="en-US" altLang="ko-KR" dirty="0" err="1"/>
              <a:t>독거노인·한부모·다문화가구</a:t>
            </a:r>
            <a:r>
              <a:rPr lang="en-US" altLang="ko-KR" dirty="0"/>
              <a:t> 등 </a:t>
            </a:r>
            <a:r>
              <a:rPr lang="en-US" altLang="ko-KR" dirty="0" err="1"/>
              <a:t>사회적</a:t>
            </a:r>
            <a:r>
              <a:rPr lang="en-US" altLang="ko-KR" dirty="0"/>
              <a:t> </a:t>
            </a:r>
            <a:r>
              <a:rPr lang="en-US" altLang="ko-KR" dirty="0" err="1"/>
              <a:t>취약계층이</a:t>
            </a:r>
            <a:r>
              <a:rPr lang="en-US" altLang="ko-KR" dirty="0"/>
              <a:t> </a:t>
            </a:r>
            <a:r>
              <a:rPr lang="en-US" altLang="ko-KR" dirty="0" err="1"/>
              <a:t>증가함에</a:t>
            </a:r>
            <a:r>
              <a:rPr lang="en-US" altLang="ko-KR" dirty="0"/>
              <a:t> </a:t>
            </a:r>
            <a:r>
              <a:rPr lang="en-US" altLang="ko-KR" dirty="0" err="1"/>
              <a:t>따라</a:t>
            </a:r>
            <a:r>
              <a:rPr lang="en-US" altLang="ko-KR" dirty="0"/>
              <a:t>, </a:t>
            </a:r>
            <a:r>
              <a:rPr lang="en-US" altLang="ko-KR" dirty="0" err="1"/>
              <a:t>결핵은</a:t>
            </a:r>
            <a:r>
              <a:rPr lang="en-US" altLang="ko-KR" dirty="0"/>
              <a:t> </a:t>
            </a:r>
            <a:r>
              <a:rPr lang="en-US" altLang="ko-KR" dirty="0" err="1"/>
              <a:t>단순한</a:t>
            </a:r>
            <a:r>
              <a:rPr lang="en-US" altLang="ko-KR" dirty="0"/>
              <a:t> </a:t>
            </a:r>
            <a:r>
              <a:rPr lang="en-US" altLang="ko-KR" dirty="0" err="1"/>
              <a:t>감염병이</a:t>
            </a:r>
            <a:r>
              <a:rPr lang="en-US" altLang="ko-KR" dirty="0"/>
              <a:t> </a:t>
            </a:r>
            <a:r>
              <a:rPr lang="en-US" altLang="ko-KR" dirty="0" err="1"/>
              <a:t>아니라</a:t>
            </a:r>
            <a:r>
              <a:rPr lang="en-US" altLang="ko-KR" dirty="0"/>
              <a:t> </a:t>
            </a:r>
            <a:r>
              <a:rPr lang="en-US" altLang="ko-KR" dirty="0" err="1"/>
              <a:t>사회경제적</a:t>
            </a:r>
            <a:r>
              <a:rPr lang="en-US" altLang="ko-KR" dirty="0"/>
              <a:t> </a:t>
            </a:r>
            <a:r>
              <a:rPr lang="en-US" altLang="ko-KR" dirty="0" err="1"/>
              <a:t>불평등과</a:t>
            </a:r>
            <a:r>
              <a:rPr lang="en-US" altLang="ko-KR" dirty="0"/>
              <a:t> </a:t>
            </a:r>
            <a:r>
              <a:rPr lang="en-US" altLang="ko-KR" dirty="0" err="1"/>
              <a:t>밀접한</a:t>
            </a:r>
            <a:r>
              <a:rPr lang="en-US" altLang="ko-KR" dirty="0"/>
              <a:t> </a:t>
            </a:r>
            <a:r>
              <a:rPr lang="en-US" altLang="ko-KR" dirty="0" err="1"/>
              <a:t>질병으로</a:t>
            </a:r>
            <a:r>
              <a:rPr lang="en-US" altLang="ko-KR" dirty="0"/>
              <a:t> </a:t>
            </a:r>
            <a:r>
              <a:rPr lang="en-US" altLang="ko-KR" dirty="0" err="1"/>
              <a:t>나타난다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따라서</a:t>
            </a:r>
            <a:r>
              <a:rPr lang="en-US" altLang="ko-KR" dirty="0"/>
              <a:t> </a:t>
            </a:r>
            <a:r>
              <a:rPr lang="en-US" altLang="ko-KR" dirty="0" err="1"/>
              <a:t>인구</a:t>
            </a:r>
            <a:r>
              <a:rPr lang="en-US" altLang="ko-KR" dirty="0"/>
              <a:t> </a:t>
            </a:r>
            <a:r>
              <a:rPr lang="en-US" altLang="ko-KR" dirty="0" err="1"/>
              <a:t>특성을</a:t>
            </a:r>
            <a:r>
              <a:rPr lang="en-US" altLang="ko-KR" dirty="0"/>
              <a:t> </a:t>
            </a:r>
            <a:r>
              <a:rPr lang="en-US" altLang="ko-KR" dirty="0" err="1"/>
              <a:t>고려한</a:t>
            </a:r>
            <a:r>
              <a:rPr lang="en-US" altLang="ko-KR" dirty="0"/>
              <a:t> </a:t>
            </a:r>
            <a:r>
              <a:rPr lang="en-US" altLang="ko-KR" dirty="0" err="1"/>
              <a:t>취약계층</a:t>
            </a:r>
            <a:r>
              <a:rPr lang="en-US" altLang="ko-KR" dirty="0"/>
              <a:t> </a:t>
            </a:r>
            <a:r>
              <a:rPr lang="en-US" altLang="ko-KR" dirty="0" err="1"/>
              <a:t>집중검진</a:t>
            </a:r>
            <a:r>
              <a:rPr lang="en-US" altLang="ko-KR" dirty="0"/>
              <a:t>, </a:t>
            </a:r>
            <a:r>
              <a:rPr lang="en-US" altLang="ko-KR" dirty="0" err="1"/>
              <a:t>복약순응도</a:t>
            </a:r>
            <a:r>
              <a:rPr lang="en-US" altLang="ko-KR" dirty="0"/>
              <a:t> </a:t>
            </a:r>
            <a:r>
              <a:rPr lang="en-US" altLang="ko-KR" dirty="0" err="1"/>
              <a:t>관리</a:t>
            </a:r>
            <a:r>
              <a:rPr lang="en-US" altLang="ko-KR" dirty="0"/>
              <a:t>, </a:t>
            </a:r>
            <a:r>
              <a:rPr lang="en-US" altLang="ko-KR" dirty="0" err="1"/>
              <a:t>사회복지</a:t>
            </a:r>
            <a:r>
              <a:rPr lang="en-US" altLang="ko-KR" dirty="0"/>
              <a:t> </a:t>
            </a:r>
            <a:r>
              <a:rPr lang="en-US" altLang="ko-KR" dirty="0" err="1"/>
              <a:t>연계</a:t>
            </a:r>
            <a:r>
              <a:rPr lang="en-US" altLang="ko-KR" dirty="0"/>
              <a:t> </a:t>
            </a:r>
            <a:r>
              <a:rPr lang="en-US" altLang="ko-KR" dirty="0" err="1"/>
              <a:t>중심의</a:t>
            </a:r>
            <a:r>
              <a:rPr lang="en-US" altLang="ko-KR" dirty="0"/>
              <a:t> </a:t>
            </a:r>
            <a:r>
              <a:rPr lang="en-US" altLang="ko-KR" dirty="0" err="1"/>
              <a:t>통합적</a:t>
            </a:r>
            <a:r>
              <a:rPr lang="en-US" altLang="ko-KR" dirty="0"/>
              <a:t> </a:t>
            </a:r>
            <a:r>
              <a:rPr lang="en-US" altLang="ko-KR" dirty="0" err="1"/>
              <a:t>결핵</a:t>
            </a:r>
            <a:r>
              <a:rPr lang="en-US" altLang="ko-KR" dirty="0"/>
              <a:t> </a:t>
            </a:r>
            <a:r>
              <a:rPr lang="en-US" altLang="ko-KR" dirty="0" err="1"/>
              <a:t>관리가</a:t>
            </a:r>
            <a:r>
              <a:rPr lang="en-US" altLang="ko-KR" dirty="0"/>
              <a:t> </a:t>
            </a:r>
            <a:r>
              <a:rPr lang="en-US" altLang="ko-KR" dirty="0" err="1"/>
              <a:t>필요하다</a:t>
            </a:r>
            <a:r>
              <a:rPr lang="en-US" altLang="ko-KR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ko-KR" altLang="en-US" dirty="0"/>
              <a:t>환경적 특성</a:t>
            </a:r>
            <a:r>
              <a:rPr lang="en-US" altLang="ko-KR" dirty="0" err="1"/>
              <a:t>으로</a:t>
            </a:r>
            <a:r>
              <a:rPr lang="en-US" altLang="ko-KR" dirty="0"/>
              <a:t>, </a:t>
            </a:r>
            <a:r>
              <a:rPr lang="en-US" altLang="ko-KR" dirty="0" err="1"/>
              <a:t>생활환경의</a:t>
            </a:r>
            <a:r>
              <a:rPr lang="en-US" altLang="ko-KR" dirty="0"/>
              <a:t> </a:t>
            </a:r>
            <a:r>
              <a:rPr lang="en-US" altLang="ko-KR" dirty="0" err="1"/>
              <a:t>격차가</a:t>
            </a:r>
            <a:r>
              <a:rPr lang="en-US" altLang="ko-KR" dirty="0"/>
              <a:t> </a:t>
            </a:r>
            <a:r>
              <a:rPr lang="en-US" altLang="ko-KR" dirty="0" err="1"/>
              <a:t>결핵</a:t>
            </a:r>
            <a:r>
              <a:rPr lang="en-US" altLang="ko-KR" dirty="0"/>
              <a:t> </a:t>
            </a:r>
            <a:r>
              <a:rPr lang="en-US" altLang="ko-KR" dirty="0" err="1"/>
              <a:t>발생에</a:t>
            </a:r>
            <a:r>
              <a:rPr lang="en-US" altLang="ko-KR" dirty="0"/>
              <a:t> 큰 </a:t>
            </a:r>
            <a:r>
              <a:rPr lang="en-US" altLang="ko-KR" dirty="0" err="1"/>
              <a:t>영향을</a:t>
            </a:r>
            <a:r>
              <a:rPr lang="en-US" altLang="ko-KR" dirty="0"/>
              <a:t> </a:t>
            </a:r>
            <a:r>
              <a:rPr lang="en-US" altLang="ko-KR" dirty="0" err="1"/>
              <a:t>미친다</a:t>
            </a:r>
            <a:r>
              <a:rPr lang="en-US" altLang="ko-KR" dirty="0"/>
              <a:t>. </a:t>
            </a:r>
            <a:r>
              <a:rPr lang="en-US" altLang="ko-KR" dirty="0" err="1"/>
              <a:t>신도시</a:t>
            </a:r>
            <a:r>
              <a:rPr lang="en-US" altLang="ko-KR" dirty="0"/>
              <a:t> </a:t>
            </a:r>
            <a:r>
              <a:rPr lang="en-US" altLang="ko-KR" dirty="0" err="1"/>
              <a:t>지역은</a:t>
            </a:r>
            <a:r>
              <a:rPr lang="en-US" altLang="ko-KR" dirty="0"/>
              <a:t> </a:t>
            </a:r>
            <a:r>
              <a:rPr lang="en-US" altLang="ko-KR" dirty="0" err="1"/>
              <a:t>주거환경과</a:t>
            </a:r>
            <a:r>
              <a:rPr lang="en-US" altLang="ko-KR" dirty="0"/>
              <a:t> </a:t>
            </a:r>
            <a:r>
              <a:rPr lang="en-US" altLang="ko-KR" dirty="0" err="1"/>
              <a:t>의료</a:t>
            </a:r>
            <a:r>
              <a:rPr lang="en-US" altLang="ko-KR" dirty="0"/>
              <a:t> </a:t>
            </a:r>
            <a:r>
              <a:rPr lang="en-US" altLang="ko-KR" dirty="0" err="1"/>
              <a:t>접근성이</a:t>
            </a:r>
            <a:r>
              <a:rPr lang="en-US" altLang="ko-KR" dirty="0"/>
              <a:t> </a:t>
            </a:r>
            <a:r>
              <a:rPr lang="en-US" altLang="ko-KR" dirty="0" err="1"/>
              <a:t>양호하지만</a:t>
            </a:r>
            <a:r>
              <a:rPr lang="en-US" altLang="ko-KR" dirty="0"/>
              <a:t>, </a:t>
            </a:r>
            <a:r>
              <a:rPr lang="en-US" altLang="ko-KR" dirty="0" err="1"/>
              <a:t>구도심과</a:t>
            </a:r>
            <a:r>
              <a:rPr lang="en-US" altLang="ko-KR" dirty="0"/>
              <a:t> </a:t>
            </a:r>
            <a:r>
              <a:rPr lang="en-US" altLang="ko-KR" dirty="0" err="1"/>
              <a:t>외곽</a:t>
            </a:r>
            <a:r>
              <a:rPr lang="en-US" altLang="ko-KR" dirty="0"/>
              <a:t> </a:t>
            </a:r>
            <a:r>
              <a:rPr lang="en-US" altLang="ko-KR" dirty="0" err="1"/>
              <a:t>농촌</a:t>
            </a:r>
            <a:r>
              <a:rPr lang="en-US" altLang="ko-KR" dirty="0"/>
              <a:t> </a:t>
            </a:r>
            <a:r>
              <a:rPr lang="en-US" altLang="ko-KR" dirty="0" err="1"/>
              <a:t>지역은</a:t>
            </a:r>
            <a:r>
              <a:rPr lang="en-US" altLang="ko-KR" dirty="0"/>
              <a:t> </a:t>
            </a:r>
            <a:r>
              <a:rPr lang="en-US" altLang="ko-KR" dirty="0" err="1"/>
              <a:t>노후주택</a:t>
            </a:r>
            <a:r>
              <a:rPr lang="en-US" altLang="ko-KR" dirty="0"/>
              <a:t> </a:t>
            </a:r>
            <a:r>
              <a:rPr lang="en-US" altLang="ko-KR" dirty="0" err="1"/>
              <a:t>밀집</a:t>
            </a:r>
            <a:r>
              <a:rPr lang="en-US" altLang="ko-KR" dirty="0"/>
              <a:t>, </a:t>
            </a:r>
            <a:r>
              <a:rPr lang="en-US" altLang="ko-KR" dirty="0" err="1"/>
              <a:t>환기</a:t>
            </a:r>
            <a:r>
              <a:rPr lang="en-US" altLang="ko-KR" dirty="0"/>
              <a:t> </a:t>
            </a:r>
            <a:r>
              <a:rPr lang="en-US" altLang="ko-KR" dirty="0" err="1"/>
              <a:t>불량</a:t>
            </a:r>
            <a:r>
              <a:rPr lang="en-US" altLang="ko-KR" dirty="0"/>
              <a:t>, </a:t>
            </a:r>
            <a:r>
              <a:rPr lang="en-US" altLang="ko-KR" dirty="0" err="1"/>
              <a:t>위생</a:t>
            </a:r>
            <a:r>
              <a:rPr lang="en-US" altLang="ko-KR" dirty="0"/>
              <a:t> </a:t>
            </a:r>
            <a:r>
              <a:rPr lang="en-US" altLang="ko-KR" dirty="0" err="1"/>
              <a:t>인프라</a:t>
            </a:r>
            <a:r>
              <a:rPr lang="en-US" altLang="ko-KR" dirty="0"/>
              <a:t> </a:t>
            </a:r>
            <a:r>
              <a:rPr lang="en-US" altLang="ko-KR" dirty="0" err="1"/>
              <a:t>부족</a:t>
            </a:r>
            <a:r>
              <a:rPr lang="en-US" altLang="ko-KR" dirty="0"/>
              <a:t> </a:t>
            </a:r>
            <a:r>
              <a:rPr lang="en-US" altLang="ko-KR" dirty="0" err="1"/>
              <a:t>등으로</a:t>
            </a:r>
            <a:r>
              <a:rPr lang="en-US" altLang="ko-KR" dirty="0"/>
              <a:t> </a:t>
            </a:r>
            <a:r>
              <a:rPr lang="en-US" altLang="ko-KR" dirty="0" err="1"/>
              <a:t>결핵</a:t>
            </a:r>
            <a:r>
              <a:rPr lang="en-US" altLang="ko-KR" dirty="0"/>
              <a:t> </a:t>
            </a:r>
            <a:r>
              <a:rPr lang="en-US" altLang="ko-KR" dirty="0" err="1"/>
              <a:t>발생</a:t>
            </a:r>
            <a:r>
              <a:rPr lang="en-US" altLang="ko-KR" dirty="0"/>
              <a:t> </a:t>
            </a:r>
            <a:r>
              <a:rPr lang="en-US" altLang="ko-KR" dirty="0" err="1"/>
              <a:t>위험이</a:t>
            </a:r>
            <a:r>
              <a:rPr lang="en-US" altLang="ko-KR" dirty="0"/>
              <a:t> </a:t>
            </a:r>
            <a:r>
              <a:rPr lang="en-US" altLang="ko-KR" dirty="0" err="1"/>
              <a:t>높다</a:t>
            </a:r>
            <a:r>
              <a:rPr lang="en-US" altLang="ko-KR" dirty="0"/>
              <a:t>. </a:t>
            </a:r>
          </a:p>
          <a:p>
            <a:r>
              <a:rPr lang="en-US" altLang="ko-KR" dirty="0" err="1"/>
              <a:t>특히</a:t>
            </a:r>
            <a:r>
              <a:rPr lang="en-US" altLang="ko-KR" dirty="0"/>
              <a:t> </a:t>
            </a:r>
            <a:r>
              <a:rPr lang="en-US" altLang="ko-KR" dirty="0" err="1"/>
              <a:t>구도심의</a:t>
            </a:r>
            <a:r>
              <a:rPr lang="en-US" altLang="ko-KR" dirty="0"/>
              <a:t> </a:t>
            </a:r>
            <a:r>
              <a:rPr lang="en-US" altLang="ko-KR" dirty="0" err="1"/>
              <a:t>노인</a:t>
            </a:r>
            <a:r>
              <a:rPr lang="en-US" altLang="ko-KR" dirty="0"/>
              <a:t> </a:t>
            </a:r>
            <a:r>
              <a:rPr lang="en-US" altLang="ko-KR" dirty="0" err="1"/>
              <a:t>단독가구는</a:t>
            </a:r>
            <a:r>
              <a:rPr lang="en-US" altLang="ko-KR" dirty="0"/>
              <a:t> </a:t>
            </a:r>
            <a:r>
              <a:rPr lang="en-US" altLang="ko-KR" dirty="0" err="1"/>
              <a:t>햇빛이</a:t>
            </a:r>
            <a:r>
              <a:rPr lang="en-US" altLang="ko-KR" dirty="0"/>
              <a:t> </a:t>
            </a:r>
            <a:r>
              <a:rPr lang="en-US" altLang="ko-KR" dirty="0" err="1"/>
              <a:t>부족하고</a:t>
            </a:r>
            <a:r>
              <a:rPr lang="en-US" altLang="ko-KR" dirty="0"/>
              <a:t> </a:t>
            </a:r>
            <a:r>
              <a:rPr lang="en-US" altLang="ko-KR" dirty="0" err="1"/>
              <a:t>환기가</a:t>
            </a:r>
            <a:r>
              <a:rPr lang="en-US" altLang="ko-KR" dirty="0"/>
              <a:t> </a:t>
            </a:r>
            <a:r>
              <a:rPr lang="en-US" altLang="ko-KR" dirty="0" err="1"/>
              <a:t>어려운</a:t>
            </a:r>
            <a:r>
              <a:rPr lang="en-US" altLang="ko-KR" dirty="0"/>
              <a:t> </a:t>
            </a:r>
            <a:r>
              <a:rPr lang="en-US" altLang="ko-KR" dirty="0" err="1"/>
              <a:t>주거</a:t>
            </a:r>
            <a:r>
              <a:rPr lang="en-US" altLang="ko-KR" dirty="0"/>
              <a:t> </a:t>
            </a:r>
            <a:r>
              <a:rPr lang="en-US" altLang="ko-KR" dirty="0" err="1"/>
              <a:t>구조로</a:t>
            </a:r>
            <a:r>
              <a:rPr lang="en-US" altLang="ko-KR" dirty="0"/>
              <a:t> </a:t>
            </a:r>
            <a:r>
              <a:rPr lang="en-US" altLang="ko-KR" dirty="0" err="1"/>
              <a:t>인해</a:t>
            </a:r>
            <a:r>
              <a:rPr lang="en-US" altLang="ko-KR" dirty="0"/>
              <a:t> </a:t>
            </a:r>
            <a:r>
              <a:rPr lang="en-US" altLang="ko-KR" dirty="0" err="1"/>
              <a:t>결핵균의</a:t>
            </a:r>
            <a:r>
              <a:rPr lang="en-US" altLang="ko-KR" dirty="0"/>
              <a:t> </a:t>
            </a:r>
            <a:r>
              <a:rPr lang="en-US" altLang="ko-KR" dirty="0" err="1"/>
              <a:t>생존과</a:t>
            </a:r>
            <a:r>
              <a:rPr lang="en-US" altLang="ko-KR" dirty="0"/>
              <a:t> </a:t>
            </a:r>
            <a:r>
              <a:rPr lang="en-US" altLang="ko-KR" dirty="0" err="1"/>
              <a:t>전파가</a:t>
            </a:r>
            <a:r>
              <a:rPr lang="en-US" altLang="ko-KR" dirty="0"/>
              <a:t> </a:t>
            </a:r>
            <a:r>
              <a:rPr lang="en-US" altLang="ko-KR" dirty="0" err="1"/>
              <a:t>용이하다</a:t>
            </a:r>
            <a:r>
              <a:rPr lang="en-US" altLang="ko-KR" dirty="0"/>
              <a:t>. </a:t>
            </a:r>
            <a:r>
              <a:rPr lang="en-US" altLang="ko-KR" dirty="0" err="1"/>
              <a:t>또한</a:t>
            </a:r>
            <a:r>
              <a:rPr lang="en-US" altLang="ko-KR" dirty="0"/>
              <a:t> </a:t>
            </a:r>
            <a:r>
              <a:rPr lang="en-US" altLang="ko-KR" dirty="0" err="1"/>
              <a:t>산업단지</a:t>
            </a:r>
            <a:r>
              <a:rPr lang="en-US" altLang="ko-KR" dirty="0"/>
              <a:t> </a:t>
            </a:r>
            <a:r>
              <a:rPr lang="en-US" altLang="ko-KR" dirty="0" err="1"/>
              <a:t>지역의</a:t>
            </a:r>
            <a:r>
              <a:rPr lang="en-US" altLang="ko-KR" dirty="0"/>
              <a:t> </a:t>
            </a:r>
            <a:r>
              <a:rPr lang="en-US" altLang="ko-KR" dirty="0" err="1"/>
              <a:t>외국인</a:t>
            </a:r>
            <a:r>
              <a:rPr lang="en-US" altLang="ko-KR" dirty="0"/>
              <a:t> </a:t>
            </a:r>
            <a:r>
              <a:rPr lang="en-US" altLang="ko-KR" dirty="0" err="1"/>
              <a:t>근로자는</a:t>
            </a:r>
            <a:r>
              <a:rPr lang="en-US" altLang="ko-KR" dirty="0"/>
              <a:t> </a:t>
            </a:r>
            <a:r>
              <a:rPr lang="en-US" altLang="ko-KR" dirty="0" err="1"/>
              <a:t>다인실</a:t>
            </a:r>
            <a:r>
              <a:rPr lang="en-US" altLang="ko-KR" dirty="0"/>
              <a:t> </a:t>
            </a:r>
            <a:r>
              <a:rPr lang="en-US" altLang="ko-KR" dirty="0" err="1"/>
              <a:t>숙소와</a:t>
            </a:r>
            <a:r>
              <a:rPr lang="en-US" altLang="ko-KR" dirty="0"/>
              <a:t> </a:t>
            </a:r>
            <a:r>
              <a:rPr lang="en-US" altLang="ko-KR" dirty="0" err="1"/>
              <a:t>불규칙한</a:t>
            </a:r>
            <a:r>
              <a:rPr lang="en-US" altLang="ko-KR" dirty="0"/>
              <a:t> </a:t>
            </a:r>
            <a:r>
              <a:rPr lang="en-US" altLang="ko-KR" dirty="0" err="1"/>
              <a:t>근무환경</a:t>
            </a:r>
            <a:r>
              <a:rPr lang="en-US" altLang="ko-KR" dirty="0"/>
              <a:t>, </a:t>
            </a:r>
            <a:r>
              <a:rPr lang="en-US" altLang="ko-KR" dirty="0" err="1"/>
              <a:t>언어</a:t>
            </a:r>
            <a:r>
              <a:rPr lang="en-US" altLang="ko-KR" dirty="0"/>
              <a:t> </a:t>
            </a:r>
            <a:r>
              <a:rPr lang="en-US" altLang="ko-KR" dirty="0" err="1"/>
              <a:t>장벽</a:t>
            </a:r>
            <a:r>
              <a:rPr lang="en-US" altLang="ko-KR" dirty="0"/>
              <a:t> </a:t>
            </a:r>
            <a:r>
              <a:rPr lang="en-US" altLang="ko-KR" dirty="0" err="1"/>
              <a:t>등으로</a:t>
            </a:r>
            <a:r>
              <a:rPr lang="en-US" altLang="ko-KR" dirty="0"/>
              <a:t> </a:t>
            </a:r>
            <a:r>
              <a:rPr lang="en-US" altLang="ko-KR" dirty="0" err="1"/>
              <a:t>검진과</a:t>
            </a:r>
            <a:r>
              <a:rPr lang="en-US" altLang="ko-KR" dirty="0"/>
              <a:t> </a:t>
            </a:r>
            <a:r>
              <a:rPr lang="en-US" altLang="ko-KR" dirty="0" err="1"/>
              <a:t>치료가</a:t>
            </a:r>
            <a:r>
              <a:rPr lang="en-US" altLang="ko-KR" dirty="0"/>
              <a:t> </a:t>
            </a:r>
            <a:r>
              <a:rPr lang="en-US" altLang="ko-KR" dirty="0" err="1"/>
              <a:t>지연되어</a:t>
            </a:r>
            <a:r>
              <a:rPr lang="en-US" altLang="ko-KR" dirty="0"/>
              <a:t> </a:t>
            </a:r>
            <a:r>
              <a:rPr lang="en-US" altLang="ko-KR" dirty="0" err="1"/>
              <a:t>집단감염</a:t>
            </a:r>
            <a:r>
              <a:rPr lang="en-US" altLang="ko-KR" dirty="0"/>
              <a:t> </a:t>
            </a:r>
            <a:r>
              <a:rPr lang="en-US" altLang="ko-KR" dirty="0" err="1"/>
              <a:t>위험이</a:t>
            </a:r>
            <a:r>
              <a:rPr lang="en-US" altLang="ko-KR" dirty="0"/>
              <a:t> </a:t>
            </a:r>
            <a:r>
              <a:rPr lang="en-US" altLang="ko-KR" dirty="0" err="1"/>
              <a:t>크다</a:t>
            </a:r>
            <a:r>
              <a:rPr lang="en-US" altLang="ko-KR" dirty="0"/>
              <a:t>. </a:t>
            </a:r>
            <a:r>
              <a:rPr lang="en-US" altLang="ko-KR" dirty="0" err="1"/>
              <a:t>대기오염과</a:t>
            </a:r>
            <a:r>
              <a:rPr lang="en-US" altLang="ko-KR" dirty="0"/>
              <a:t> </a:t>
            </a:r>
            <a:r>
              <a:rPr lang="en-US" altLang="ko-KR" dirty="0" err="1"/>
              <a:t>미세먼지도</a:t>
            </a:r>
            <a:r>
              <a:rPr lang="en-US" altLang="ko-KR" dirty="0"/>
              <a:t> </a:t>
            </a:r>
            <a:r>
              <a:rPr lang="en-US" altLang="ko-KR" dirty="0" err="1"/>
              <a:t>결핵</a:t>
            </a:r>
            <a:r>
              <a:rPr lang="en-US" altLang="ko-KR" dirty="0"/>
              <a:t> </a:t>
            </a:r>
            <a:r>
              <a:rPr lang="en-US" altLang="ko-KR" dirty="0" err="1"/>
              <a:t>감염에</a:t>
            </a:r>
            <a:r>
              <a:rPr lang="en-US" altLang="ko-KR" dirty="0"/>
              <a:t> </a:t>
            </a:r>
            <a:r>
              <a:rPr lang="en-US" altLang="ko-KR" dirty="0" err="1"/>
              <a:t>부정적</a:t>
            </a:r>
            <a:r>
              <a:rPr lang="en-US" altLang="ko-KR" dirty="0"/>
              <a:t> </a:t>
            </a:r>
            <a:r>
              <a:rPr lang="en-US" altLang="ko-KR" dirty="0" err="1"/>
              <a:t>영향을</a:t>
            </a:r>
            <a:r>
              <a:rPr lang="en-US" altLang="ko-KR" dirty="0"/>
              <a:t> </a:t>
            </a:r>
            <a:r>
              <a:rPr lang="en-US" altLang="ko-KR" dirty="0" err="1"/>
              <a:t>미치며</a:t>
            </a:r>
            <a:r>
              <a:rPr lang="en-US" altLang="ko-KR" dirty="0"/>
              <a:t>, </a:t>
            </a:r>
            <a:r>
              <a:rPr lang="en-US" altLang="ko-KR" dirty="0" err="1"/>
              <a:t>흡연·고위험</a:t>
            </a:r>
            <a:r>
              <a:rPr lang="en-US" altLang="ko-KR" dirty="0"/>
              <a:t> </a:t>
            </a:r>
            <a:r>
              <a:rPr lang="en-US" altLang="ko-KR" dirty="0" err="1"/>
              <a:t>음주·비만</a:t>
            </a:r>
            <a:r>
              <a:rPr lang="en-US" altLang="ko-KR" dirty="0"/>
              <a:t> </a:t>
            </a:r>
            <a:r>
              <a:rPr lang="en-US" altLang="ko-KR" dirty="0" err="1"/>
              <a:t>등의</a:t>
            </a:r>
            <a:r>
              <a:rPr lang="en-US" altLang="ko-KR" dirty="0"/>
              <a:t> </a:t>
            </a:r>
            <a:r>
              <a:rPr lang="en-US" altLang="ko-KR" dirty="0" err="1"/>
              <a:t>생활습관</a:t>
            </a:r>
            <a:r>
              <a:rPr lang="en-US" altLang="ko-KR" dirty="0"/>
              <a:t> </a:t>
            </a:r>
            <a:r>
              <a:rPr lang="en-US" altLang="ko-KR" dirty="0" err="1"/>
              <a:t>요인도</a:t>
            </a:r>
            <a:r>
              <a:rPr lang="en-US" altLang="ko-KR" dirty="0"/>
              <a:t> </a:t>
            </a:r>
            <a:r>
              <a:rPr lang="en-US" altLang="ko-KR" dirty="0" err="1"/>
              <a:t>면역</a:t>
            </a:r>
            <a:r>
              <a:rPr lang="en-US" altLang="ko-KR" dirty="0"/>
              <a:t> </a:t>
            </a:r>
            <a:r>
              <a:rPr lang="en-US" altLang="ko-KR" dirty="0" err="1"/>
              <a:t>저하를</a:t>
            </a:r>
            <a:r>
              <a:rPr lang="en-US" altLang="ko-KR" dirty="0"/>
              <a:t> </a:t>
            </a:r>
            <a:r>
              <a:rPr lang="en-US" altLang="ko-KR" dirty="0" err="1"/>
              <a:t>유발해</a:t>
            </a:r>
            <a:r>
              <a:rPr lang="en-US" altLang="ko-KR" dirty="0"/>
              <a:t> </a:t>
            </a:r>
            <a:r>
              <a:rPr lang="en-US" altLang="ko-KR" dirty="0" err="1"/>
              <a:t>결핵</a:t>
            </a:r>
            <a:r>
              <a:rPr lang="en-US" altLang="ko-KR" dirty="0"/>
              <a:t> </a:t>
            </a:r>
            <a:r>
              <a:rPr lang="en-US" altLang="ko-KR" dirty="0" err="1"/>
              <a:t>발병률을</a:t>
            </a:r>
            <a:r>
              <a:rPr lang="en-US" altLang="ko-KR" dirty="0"/>
              <a:t> </a:t>
            </a:r>
            <a:r>
              <a:rPr lang="en-US" altLang="ko-KR" dirty="0" err="1"/>
              <a:t>높인다</a:t>
            </a:r>
            <a:r>
              <a:rPr lang="en-US" altLang="ko-KR" dirty="0"/>
              <a:t>. </a:t>
            </a:r>
          </a:p>
          <a:p>
            <a:r>
              <a:rPr lang="en-US" altLang="ko-KR" dirty="0" err="1"/>
              <a:t>따라서</a:t>
            </a:r>
            <a:r>
              <a:rPr lang="en-US" altLang="ko-KR" dirty="0"/>
              <a:t> </a:t>
            </a:r>
            <a:r>
              <a:rPr lang="en-US" altLang="ko-KR" dirty="0" err="1"/>
              <a:t>결핵</a:t>
            </a:r>
            <a:r>
              <a:rPr lang="en-US" altLang="ko-KR" dirty="0"/>
              <a:t> </a:t>
            </a:r>
            <a:r>
              <a:rPr lang="en-US" altLang="ko-KR" dirty="0" err="1"/>
              <a:t>관리를</a:t>
            </a:r>
            <a:r>
              <a:rPr lang="en-US" altLang="ko-KR" dirty="0"/>
              <a:t> </a:t>
            </a:r>
            <a:r>
              <a:rPr lang="en-US" altLang="ko-KR" dirty="0" err="1"/>
              <a:t>위해서는</a:t>
            </a:r>
            <a:r>
              <a:rPr lang="en-US" altLang="ko-KR" dirty="0"/>
              <a:t> </a:t>
            </a:r>
            <a:r>
              <a:rPr lang="en-US" altLang="ko-KR" dirty="0" err="1"/>
              <a:t>주거</a:t>
            </a:r>
            <a:r>
              <a:rPr lang="en-US" altLang="ko-KR" dirty="0"/>
              <a:t> </a:t>
            </a:r>
            <a:r>
              <a:rPr lang="en-US" altLang="ko-KR" dirty="0" err="1"/>
              <a:t>환경</a:t>
            </a:r>
            <a:r>
              <a:rPr lang="en-US" altLang="ko-KR" dirty="0"/>
              <a:t> </a:t>
            </a:r>
            <a:r>
              <a:rPr lang="en-US" altLang="ko-KR" dirty="0" err="1"/>
              <a:t>개선</a:t>
            </a:r>
            <a:r>
              <a:rPr lang="en-US" altLang="ko-KR" dirty="0"/>
              <a:t>, </a:t>
            </a:r>
            <a:r>
              <a:rPr lang="en-US" altLang="ko-KR" dirty="0" err="1"/>
              <a:t>산업단지</a:t>
            </a:r>
            <a:r>
              <a:rPr lang="en-US" altLang="ko-KR" dirty="0"/>
              <a:t> </a:t>
            </a:r>
            <a:r>
              <a:rPr lang="en-US" altLang="ko-KR" dirty="0" err="1"/>
              <a:t>근로자</a:t>
            </a:r>
            <a:r>
              <a:rPr lang="en-US" altLang="ko-KR" dirty="0"/>
              <a:t> </a:t>
            </a:r>
            <a:r>
              <a:rPr lang="en-US" altLang="ko-KR" dirty="0" err="1"/>
              <a:t>숙소</a:t>
            </a:r>
            <a:r>
              <a:rPr lang="en-US" altLang="ko-KR" dirty="0"/>
              <a:t> </a:t>
            </a:r>
            <a:r>
              <a:rPr lang="en-US" altLang="ko-KR" dirty="0" err="1"/>
              <a:t>위생관리</a:t>
            </a:r>
            <a:r>
              <a:rPr lang="en-US" altLang="ko-KR" dirty="0"/>
              <a:t>, </a:t>
            </a:r>
            <a:r>
              <a:rPr lang="en-US" altLang="ko-KR" dirty="0" err="1"/>
              <a:t>지역</a:t>
            </a:r>
            <a:r>
              <a:rPr lang="en-US" altLang="ko-KR" dirty="0"/>
              <a:t> 간 </a:t>
            </a:r>
            <a:r>
              <a:rPr lang="en-US" altLang="ko-KR" dirty="0" err="1"/>
              <a:t>보건격차</a:t>
            </a:r>
            <a:r>
              <a:rPr lang="en-US" altLang="ko-KR" dirty="0"/>
              <a:t> </a:t>
            </a:r>
            <a:r>
              <a:rPr lang="en-US" altLang="ko-KR" dirty="0" err="1"/>
              <a:t>완화</a:t>
            </a:r>
            <a:r>
              <a:rPr lang="en-US" altLang="ko-KR" dirty="0"/>
              <a:t> 등 </a:t>
            </a:r>
            <a:r>
              <a:rPr lang="en-US" altLang="ko-KR" dirty="0" err="1"/>
              <a:t>환경적</a:t>
            </a:r>
            <a:r>
              <a:rPr lang="en-US" altLang="ko-KR" dirty="0"/>
              <a:t> </a:t>
            </a:r>
            <a:r>
              <a:rPr lang="en-US" altLang="ko-KR" dirty="0" err="1"/>
              <a:t>요인에</a:t>
            </a:r>
            <a:r>
              <a:rPr lang="en-US" altLang="ko-KR" dirty="0"/>
              <a:t> </a:t>
            </a:r>
            <a:r>
              <a:rPr lang="en-US" altLang="ko-KR" dirty="0" err="1"/>
              <a:t>대한</a:t>
            </a:r>
            <a:r>
              <a:rPr lang="en-US" altLang="ko-KR" dirty="0"/>
              <a:t> </a:t>
            </a:r>
            <a:r>
              <a:rPr lang="en-US" altLang="ko-KR" dirty="0" err="1"/>
              <a:t>구조적</a:t>
            </a:r>
            <a:r>
              <a:rPr lang="en-US" altLang="ko-KR" dirty="0"/>
              <a:t> </a:t>
            </a:r>
            <a:r>
              <a:rPr lang="en-US" altLang="ko-KR" dirty="0" err="1"/>
              <a:t>접근이</a:t>
            </a:r>
            <a:r>
              <a:rPr lang="en-US" altLang="ko-KR" dirty="0"/>
              <a:t> </a:t>
            </a:r>
            <a:r>
              <a:rPr lang="en-US" altLang="ko-KR" dirty="0" err="1"/>
              <a:t>필요하며</a:t>
            </a:r>
            <a:r>
              <a:rPr lang="en-US" altLang="ko-KR" dirty="0"/>
              <a:t>, </a:t>
            </a:r>
            <a:r>
              <a:rPr lang="en-US" altLang="ko-KR" dirty="0" err="1"/>
              <a:t>도시계획</a:t>
            </a:r>
            <a:r>
              <a:rPr lang="en-US" altLang="ko-KR" dirty="0"/>
              <a:t> </a:t>
            </a:r>
            <a:r>
              <a:rPr lang="en-US" altLang="ko-KR" dirty="0" err="1"/>
              <a:t>단계에서부터</a:t>
            </a:r>
            <a:r>
              <a:rPr lang="en-US" altLang="ko-KR" dirty="0"/>
              <a:t> </a:t>
            </a:r>
            <a:r>
              <a:rPr lang="en-US" altLang="ko-KR" dirty="0" err="1"/>
              <a:t>건강을</a:t>
            </a:r>
            <a:r>
              <a:rPr lang="en-US" altLang="ko-KR" dirty="0"/>
              <a:t> </a:t>
            </a:r>
            <a:r>
              <a:rPr lang="en-US" altLang="ko-KR" dirty="0" err="1"/>
              <a:t>고려한</a:t>
            </a:r>
            <a:r>
              <a:rPr lang="en-US" altLang="ko-KR" dirty="0"/>
              <a:t> ‘</a:t>
            </a:r>
            <a:r>
              <a:rPr lang="en-US" altLang="ko-KR" dirty="0" err="1"/>
              <a:t>건강친화적</a:t>
            </a:r>
            <a:r>
              <a:rPr lang="en-US" altLang="ko-KR" dirty="0"/>
              <a:t> </a:t>
            </a:r>
            <a:r>
              <a:rPr lang="en-US" altLang="ko-KR" dirty="0" err="1"/>
              <a:t>환경조성이</a:t>
            </a:r>
            <a:r>
              <a:rPr lang="en-US" altLang="ko-KR" dirty="0"/>
              <a:t> </a:t>
            </a:r>
            <a:r>
              <a:rPr lang="en-US" altLang="ko-KR" dirty="0" err="1"/>
              <a:t>이루어져야</a:t>
            </a:r>
            <a:r>
              <a:rPr lang="en-US" altLang="ko-KR" dirty="0"/>
              <a:t> </a:t>
            </a:r>
            <a:r>
              <a:rPr lang="en-US" altLang="ko-KR" dirty="0" err="1"/>
              <a:t>한다</a:t>
            </a:r>
            <a:r>
              <a:rPr lang="en-US" altLang="ko-KR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altLang="ko-KR" dirty="0"/>
              <a:t>1. </a:t>
            </a:r>
            <a:r>
              <a:rPr lang="en-US" altLang="ko-KR" dirty="0" err="1"/>
              <a:t>전반적인</a:t>
            </a:r>
            <a:r>
              <a:rPr lang="en-US" altLang="ko-KR" dirty="0"/>
              <a:t> </a:t>
            </a:r>
            <a:r>
              <a:rPr lang="en-US" altLang="ko-KR" dirty="0" err="1"/>
              <a:t>건강</a:t>
            </a:r>
            <a:r>
              <a:rPr lang="en-US" altLang="ko-KR" dirty="0"/>
              <a:t> </a:t>
            </a:r>
            <a:r>
              <a:rPr lang="en-US" altLang="ko-KR" dirty="0" err="1"/>
              <a:t>수준</a:t>
            </a:r>
            <a:endParaRPr lang="en-US" altLang="ko-KR" dirty="0"/>
          </a:p>
          <a:p>
            <a:r>
              <a:rPr lang="en-US" altLang="ko-KR" dirty="0" err="1"/>
              <a:t>양산시의</a:t>
            </a:r>
            <a:r>
              <a:rPr lang="en-US" altLang="ko-KR" dirty="0"/>
              <a:t> </a:t>
            </a:r>
            <a:r>
              <a:rPr lang="en-US" altLang="ko-KR" dirty="0" err="1"/>
              <a:t>전체적인</a:t>
            </a:r>
            <a:r>
              <a:rPr lang="en-US" altLang="ko-KR" dirty="0"/>
              <a:t> </a:t>
            </a:r>
            <a:r>
              <a:rPr lang="en-US" altLang="ko-KR" dirty="0" err="1"/>
              <a:t>건강</a:t>
            </a:r>
            <a:r>
              <a:rPr lang="en-US" altLang="ko-KR" dirty="0"/>
              <a:t> </a:t>
            </a:r>
            <a:r>
              <a:rPr lang="en-US" altLang="ko-KR" dirty="0" err="1"/>
              <a:t>수준은</a:t>
            </a:r>
            <a:r>
              <a:rPr lang="en-US" altLang="ko-KR" dirty="0"/>
              <a:t> </a:t>
            </a:r>
            <a:r>
              <a:rPr lang="en-US" altLang="ko-KR" dirty="0" err="1"/>
              <a:t>경상남도</a:t>
            </a:r>
            <a:r>
              <a:rPr lang="en-US" altLang="ko-KR" dirty="0"/>
              <a:t> </a:t>
            </a:r>
            <a:r>
              <a:rPr lang="en-US" altLang="ko-KR" dirty="0" err="1"/>
              <a:t>평균과</a:t>
            </a:r>
            <a:r>
              <a:rPr lang="en-US" altLang="ko-KR" dirty="0"/>
              <a:t> </a:t>
            </a:r>
            <a:r>
              <a:rPr lang="en-US" altLang="ko-KR" dirty="0" err="1"/>
              <a:t>비슷한</a:t>
            </a:r>
            <a:r>
              <a:rPr lang="en-US" altLang="ko-KR" dirty="0"/>
              <a:t> </a:t>
            </a:r>
            <a:r>
              <a:rPr lang="en-US" altLang="ko-KR" dirty="0" err="1"/>
              <a:t>수준입니다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하지만</a:t>
            </a:r>
            <a:r>
              <a:rPr lang="en-US" altLang="ko-KR" dirty="0"/>
              <a:t> </a:t>
            </a:r>
            <a:r>
              <a:rPr lang="en-US" altLang="ko-KR" dirty="0" err="1"/>
              <a:t>세부적으로</a:t>
            </a:r>
            <a:r>
              <a:rPr lang="en-US" altLang="ko-KR" dirty="0"/>
              <a:t> </a:t>
            </a:r>
            <a:r>
              <a:rPr lang="en-US" altLang="ko-KR" dirty="0" err="1"/>
              <a:t>살펴보면</a:t>
            </a:r>
            <a:r>
              <a:rPr lang="en-US" altLang="ko-KR" dirty="0"/>
              <a:t>, </a:t>
            </a:r>
            <a:r>
              <a:rPr lang="en-US" altLang="ko-KR" dirty="0" err="1"/>
              <a:t>결핵과</a:t>
            </a:r>
            <a:r>
              <a:rPr lang="en-US" altLang="ko-KR" dirty="0"/>
              <a:t> </a:t>
            </a:r>
            <a:r>
              <a:rPr lang="en-US" altLang="ko-KR" dirty="0" err="1"/>
              <a:t>밀접하게</a:t>
            </a:r>
            <a:r>
              <a:rPr lang="en-US" altLang="ko-KR" dirty="0"/>
              <a:t> </a:t>
            </a:r>
            <a:r>
              <a:rPr lang="en-US" altLang="ko-KR" dirty="0" err="1"/>
              <a:t>연관된</a:t>
            </a:r>
            <a:r>
              <a:rPr lang="en-US" altLang="ko-KR" dirty="0"/>
              <a:t> </a:t>
            </a:r>
            <a:r>
              <a:rPr lang="en-US" altLang="ko-KR" dirty="0" err="1"/>
              <a:t>건강</a:t>
            </a:r>
            <a:r>
              <a:rPr lang="en-US" altLang="ko-KR" dirty="0"/>
              <a:t> </a:t>
            </a:r>
            <a:r>
              <a:rPr lang="en-US" altLang="ko-KR" dirty="0" err="1"/>
              <a:t>불평등</a:t>
            </a:r>
            <a:r>
              <a:rPr lang="en-US" altLang="ko-KR" dirty="0"/>
              <a:t> </a:t>
            </a:r>
            <a:r>
              <a:rPr lang="en-US" altLang="ko-KR" dirty="0" err="1"/>
              <a:t>구조가</a:t>
            </a:r>
            <a:r>
              <a:rPr lang="en-US" altLang="ko-KR" dirty="0"/>
              <a:t> </a:t>
            </a:r>
            <a:r>
              <a:rPr lang="en-US" altLang="ko-KR" dirty="0" err="1"/>
              <a:t>존재합니다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주요</a:t>
            </a:r>
            <a:r>
              <a:rPr lang="en-US" altLang="ko-KR" dirty="0"/>
              <a:t> </a:t>
            </a:r>
            <a:r>
              <a:rPr lang="en-US" altLang="ko-KR" dirty="0" err="1"/>
              <a:t>사망</a:t>
            </a:r>
            <a:r>
              <a:rPr lang="en-US" altLang="ko-KR" dirty="0"/>
              <a:t> </a:t>
            </a:r>
            <a:r>
              <a:rPr lang="en-US" altLang="ko-KR" dirty="0" err="1"/>
              <a:t>원인은</a:t>
            </a:r>
            <a:r>
              <a:rPr lang="en-US" altLang="ko-KR" dirty="0"/>
              <a:t> 암, </a:t>
            </a:r>
            <a:r>
              <a:rPr lang="en-US" altLang="ko-KR" dirty="0" err="1"/>
              <a:t>심혈관질환</a:t>
            </a:r>
            <a:r>
              <a:rPr lang="en-US" altLang="ko-KR" dirty="0"/>
              <a:t>, </a:t>
            </a:r>
            <a:r>
              <a:rPr lang="en-US" altLang="ko-KR" dirty="0" err="1"/>
              <a:t>그리고</a:t>
            </a:r>
            <a:r>
              <a:rPr lang="en-US" altLang="ko-KR" dirty="0"/>
              <a:t> </a:t>
            </a:r>
            <a:r>
              <a:rPr lang="en-US" altLang="ko-KR" dirty="0" err="1"/>
              <a:t>호흡기질환</a:t>
            </a:r>
            <a:r>
              <a:rPr lang="en-US" altLang="ko-KR" dirty="0"/>
              <a:t> </a:t>
            </a:r>
            <a:r>
              <a:rPr lang="en-US" altLang="ko-KR" dirty="0" err="1"/>
              <a:t>순으로</a:t>
            </a:r>
            <a:r>
              <a:rPr lang="en-US" altLang="ko-KR" dirty="0"/>
              <a:t> </a:t>
            </a:r>
            <a:r>
              <a:rPr lang="en-US" altLang="ko-KR" dirty="0" err="1"/>
              <a:t>나타납니다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특히</a:t>
            </a:r>
            <a:r>
              <a:rPr lang="en-US" altLang="ko-KR" dirty="0"/>
              <a:t> </a:t>
            </a:r>
            <a:r>
              <a:rPr lang="en-US" altLang="ko-KR" dirty="0" err="1"/>
              <a:t>호흡기질환</a:t>
            </a:r>
            <a:r>
              <a:rPr lang="en-US" altLang="ko-KR" dirty="0"/>
              <a:t> </a:t>
            </a:r>
            <a:r>
              <a:rPr lang="en-US" altLang="ko-KR" dirty="0" err="1"/>
              <a:t>사망률이</a:t>
            </a:r>
            <a:r>
              <a:rPr lang="en-US" altLang="ko-KR" dirty="0"/>
              <a:t> </a:t>
            </a:r>
            <a:r>
              <a:rPr lang="en-US" altLang="ko-KR" dirty="0" err="1"/>
              <a:t>꾸준히</a:t>
            </a:r>
            <a:r>
              <a:rPr lang="en-US" altLang="ko-KR" dirty="0"/>
              <a:t> </a:t>
            </a:r>
            <a:r>
              <a:rPr lang="en-US" altLang="ko-KR" dirty="0" err="1"/>
              <a:t>증가하고</a:t>
            </a:r>
            <a:r>
              <a:rPr lang="en-US" altLang="ko-KR" dirty="0"/>
              <a:t> </a:t>
            </a:r>
            <a:r>
              <a:rPr lang="en-US" altLang="ko-KR" dirty="0" err="1"/>
              <a:t>있는데요</a:t>
            </a:r>
            <a:r>
              <a:rPr lang="en-US" altLang="ko-KR" dirty="0"/>
              <a:t>,</a:t>
            </a:r>
          </a:p>
          <a:p>
            <a:r>
              <a:rPr lang="en-US" altLang="ko-KR" dirty="0" err="1"/>
              <a:t>이는</a:t>
            </a:r>
            <a:r>
              <a:rPr lang="en-US" altLang="ko-KR" dirty="0"/>
              <a:t> </a:t>
            </a:r>
            <a:r>
              <a:rPr lang="en-US" altLang="ko-KR" dirty="0" err="1"/>
              <a:t>폐결핵의</a:t>
            </a:r>
            <a:r>
              <a:rPr lang="en-US" altLang="ko-KR" dirty="0"/>
              <a:t> </a:t>
            </a:r>
            <a:r>
              <a:rPr lang="en-US" altLang="ko-KR" dirty="0" err="1"/>
              <a:t>후유증이나</a:t>
            </a:r>
            <a:r>
              <a:rPr lang="en-US" altLang="ko-KR" dirty="0"/>
              <a:t> </a:t>
            </a:r>
            <a:r>
              <a:rPr lang="en-US" altLang="ko-KR" dirty="0" err="1"/>
              <a:t>만성폐질환과의</a:t>
            </a:r>
            <a:r>
              <a:rPr lang="en-US" altLang="ko-KR" dirty="0"/>
              <a:t> </a:t>
            </a:r>
            <a:r>
              <a:rPr lang="en-US" altLang="ko-KR" dirty="0" err="1"/>
              <a:t>연관성을</a:t>
            </a:r>
            <a:r>
              <a:rPr lang="en-US" altLang="ko-KR" dirty="0"/>
              <a:t> </a:t>
            </a:r>
            <a:r>
              <a:rPr lang="en-US" altLang="ko-KR" dirty="0" err="1"/>
              <a:t>보여줍니다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💊 2. </a:t>
            </a:r>
            <a:r>
              <a:rPr lang="en-US" altLang="ko-KR" dirty="0" err="1"/>
              <a:t>만성질환과</a:t>
            </a:r>
            <a:r>
              <a:rPr lang="en-US" altLang="ko-KR" dirty="0"/>
              <a:t> </a:t>
            </a:r>
            <a:r>
              <a:rPr lang="en-US" altLang="ko-KR" dirty="0" err="1"/>
              <a:t>결핵의</a:t>
            </a:r>
            <a:r>
              <a:rPr lang="en-US" altLang="ko-KR" dirty="0"/>
              <a:t> </a:t>
            </a:r>
            <a:r>
              <a:rPr lang="en-US" altLang="ko-KR" dirty="0" err="1"/>
              <a:t>상관성</a:t>
            </a:r>
            <a:endParaRPr lang="en-US" altLang="ko-KR" dirty="0"/>
          </a:p>
          <a:p>
            <a:r>
              <a:rPr lang="en-US" altLang="ko-KR" dirty="0" err="1"/>
              <a:t>다음으로</a:t>
            </a:r>
            <a:r>
              <a:rPr lang="en-US" altLang="ko-KR" dirty="0"/>
              <a:t>, </a:t>
            </a:r>
            <a:r>
              <a:rPr lang="en-US" altLang="ko-KR" dirty="0" err="1"/>
              <a:t>만성질환과</a:t>
            </a:r>
            <a:r>
              <a:rPr lang="en-US" altLang="ko-KR" dirty="0"/>
              <a:t> </a:t>
            </a:r>
            <a:r>
              <a:rPr lang="en-US" altLang="ko-KR" dirty="0" err="1"/>
              <a:t>결핵의</a:t>
            </a:r>
            <a:r>
              <a:rPr lang="en-US" altLang="ko-KR" dirty="0"/>
              <a:t> </a:t>
            </a:r>
            <a:r>
              <a:rPr lang="en-US" altLang="ko-KR" dirty="0" err="1"/>
              <a:t>관계를</a:t>
            </a:r>
            <a:r>
              <a:rPr lang="en-US" altLang="ko-KR" dirty="0"/>
              <a:t> </a:t>
            </a:r>
            <a:r>
              <a:rPr lang="en-US" altLang="ko-KR" dirty="0" err="1"/>
              <a:t>살펴보겠습니다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지역사회</a:t>
            </a:r>
            <a:r>
              <a:rPr lang="en-US" altLang="ko-KR" dirty="0"/>
              <a:t> </a:t>
            </a:r>
            <a:r>
              <a:rPr lang="en-US" altLang="ko-KR" dirty="0" err="1"/>
              <a:t>조사</a:t>
            </a:r>
            <a:r>
              <a:rPr lang="en-US" altLang="ko-KR" dirty="0"/>
              <a:t> </a:t>
            </a:r>
            <a:r>
              <a:rPr lang="en-US" altLang="ko-KR" dirty="0" err="1"/>
              <a:t>결과</a:t>
            </a:r>
            <a:r>
              <a:rPr lang="en-US" altLang="ko-KR" dirty="0"/>
              <a:t>, </a:t>
            </a:r>
            <a:r>
              <a:rPr lang="en-US" altLang="ko-KR" dirty="0" err="1"/>
              <a:t>만성질환</a:t>
            </a:r>
            <a:r>
              <a:rPr lang="en-US" altLang="ko-KR" dirty="0"/>
              <a:t> </a:t>
            </a:r>
            <a:r>
              <a:rPr lang="en-US" altLang="ko-KR" dirty="0" err="1"/>
              <a:t>유병률이</a:t>
            </a:r>
            <a:r>
              <a:rPr lang="en-US" altLang="ko-KR" dirty="0"/>
              <a:t> </a:t>
            </a:r>
            <a:r>
              <a:rPr lang="en-US" altLang="ko-KR" dirty="0" err="1"/>
              <a:t>높은</a:t>
            </a:r>
            <a:r>
              <a:rPr lang="en-US" altLang="ko-KR" dirty="0"/>
              <a:t> </a:t>
            </a:r>
            <a:r>
              <a:rPr lang="en-US" altLang="ko-KR" dirty="0" err="1"/>
              <a:t>지역일수록</a:t>
            </a:r>
            <a:r>
              <a:rPr lang="en-US" altLang="ko-KR" dirty="0"/>
              <a:t> </a:t>
            </a:r>
            <a:r>
              <a:rPr lang="en-US" altLang="ko-KR" dirty="0" err="1"/>
              <a:t>결핵</a:t>
            </a:r>
            <a:r>
              <a:rPr lang="en-US" altLang="ko-KR" dirty="0"/>
              <a:t> </a:t>
            </a:r>
            <a:r>
              <a:rPr lang="en-US" altLang="ko-KR" dirty="0" err="1"/>
              <a:t>발생률도</a:t>
            </a:r>
            <a:r>
              <a:rPr lang="en-US" altLang="ko-KR" dirty="0"/>
              <a:t> </a:t>
            </a:r>
            <a:r>
              <a:rPr lang="en-US" altLang="ko-KR" dirty="0" err="1"/>
              <a:t>높게</a:t>
            </a:r>
            <a:r>
              <a:rPr lang="en-US" altLang="ko-KR" dirty="0"/>
              <a:t> </a:t>
            </a:r>
            <a:r>
              <a:rPr lang="en-US" altLang="ko-KR" dirty="0" err="1"/>
              <a:t>나타났습니다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고혈압</a:t>
            </a:r>
            <a:r>
              <a:rPr lang="en-US" altLang="ko-KR" dirty="0"/>
              <a:t>, </a:t>
            </a:r>
            <a:r>
              <a:rPr lang="en-US" altLang="ko-KR" dirty="0" err="1"/>
              <a:t>당뇨병</a:t>
            </a:r>
            <a:r>
              <a:rPr lang="en-US" altLang="ko-KR" dirty="0"/>
              <a:t>, </a:t>
            </a:r>
            <a:r>
              <a:rPr lang="en-US" altLang="ko-KR" dirty="0" err="1"/>
              <a:t>고지혈증</a:t>
            </a:r>
            <a:r>
              <a:rPr lang="en-US" altLang="ko-KR" dirty="0"/>
              <a:t> </a:t>
            </a:r>
            <a:r>
              <a:rPr lang="en-US" altLang="ko-KR" dirty="0" err="1"/>
              <a:t>같은</a:t>
            </a:r>
            <a:r>
              <a:rPr lang="en-US" altLang="ko-KR" dirty="0"/>
              <a:t> </a:t>
            </a:r>
            <a:r>
              <a:rPr lang="en-US" altLang="ko-KR" dirty="0" err="1"/>
              <a:t>만성질환자는</a:t>
            </a:r>
            <a:r>
              <a:rPr lang="en-US" altLang="ko-KR" dirty="0"/>
              <a:t> </a:t>
            </a:r>
            <a:r>
              <a:rPr lang="en-US" altLang="ko-KR" dirty="0" err="1"/>
              <a:t>면역력이</a:t>
            </a:r>
            <a:r>
              <a:rPr lang="en-US" altLang="ko-KR" dirty="0"/>
              <a:t> </a:t>
            </a:r>
            <a:r>
              <a:rPr lang="en-US" altLang="ko-KR" dirty="0" err="1"/>
              <a:t>저하되어</a:t>
            </a:r>
            <a:endParaRPr lang="en-US" altLang="ko-KR" dirty="0"/>
          </a:p>
          <a:p>
            <a:r>
              <a:rPr lang="en-US" altLang="ko-KR" dirty="0" err="1"/>
              <a:t>결핵</a:t>
            </a:r>
            <a:r>
              <a:rPr lang="en-US" altLang="ko-KR" dirty="0"/>
              <a:t> </a:t>
            </a:r>
            <a:r>
              <a:rPr lang="en-US" altLang="ko-KR" dirty="0" err="1"/>
              <a:t>발병</a:t>
            </a:r>
            <a:r>
              <a:rPr lang="en-US" altLang="ko-KR" dirty="0"/>
              <a:t> </a:t>
            </a:r>
            <a:r>
              <a:rPr lang="en-US" altLang="ko-KR" dirty="0" err="1"/>
              <a:t>위험이</a:t>
            </a:r>
            <a:r>
              <a:rPr lang="en-US" altLang="ko-KR" dirty="0"/>
              <a:t> </a:t>
            </a:r>
            <a:r>
              <a:rPr lang="en-US" altLang="ko-KR" dirty="0" err="1"/>
              <a:t>일반인보다</a:t>
            </a:r>
            <a:r>
              <a:rPr lang="en-US" altLang="ko-KR" dirty="0"/>
              <a:t> 2~3배 </a:t>
            </a:r>
            <a:r>
              <a:rPr lang="en-US" altLang="ko-KR" dirty="0" err="1"/>
              <a:t>높습니다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실제로</a:t>
            </a:r>
            <a:r>
              <a:rPr lang="en-US" altLang="ko-KR" dirty="0"/>
              <a:t> </a:t>
            </a:r>
            <a:r>
              <a:rPr lang="en-US" altLang="ko-KR" dirty="0" err="1"/>
              <a:t>양산시</a:t>
            </a:r>
            <a:r>
              <a:rPr lang="en-US" altLang="ko-KR" dirty="0"/>
              <a:t> </a:t>
            </a:r>
            <a:r>
              <a:rPr lang="en-US" altLang="ko-KR" dirty="0" err="1"/>
              <a:t>결핵</a:t>
            </a:r>
            <a:r>
              <a:rPr lang="en-US" altLang="ko-KR" dirty="0"/>
              <a:t> </a:t>
            </a:r>
            <a:r>
              <a:rPr lang="en-US" altLang="ko-KR" dirty="0" err="1"/>
              <a:t>신규</a:t>
            </a:r>
            <a:r>
              <a:rPr lang="en-US" altLang="ko-KR" dirty="0"/>
              <a:t> </a:t>
            </a:r>
            <a:r>
              <a:rPr lang="en-US" altLang="ko-KR" dirty="0" err="1"/>
              <a:t>환자의</a:t>
            </a:r>
            <a:r>
              <a:rPr lang="en-US" altLang="ko-KR" dirty="0"/>
              <a:t> 약 40%가 </a:t>
            </a:r>
            <a:r>
              <a:rPr lang="en-US" altLang="ko-KR" dirty="0" err="1"/>
              <a:t>만성질환을</a:t>
            </a:r>
            <a:r>
              <a:rPr lang="en-US" altLang="ko-KR" dirty="0"/>
              <a:t> </a:t>
            </a:r>
            <a:r>
              <a:rPr lang="en-US" altLang="ko-KR" dirty="0" err="1"/>
              <a:t>함께</a:t>
            </a:r>
            <a:r>
              <a:rPr lang="en-US" altLang="ko-KR" dirty="0"/>
              <a:t> </a:t>
            </a:r>
            <a:r>
              <a:rPr lang="en-US" altLang="ko-KR" dirty="0" err="1"/>
              <a:t>앓고</a:t>
            </a:r>
            <a:r>
              <a:rPr lang="en-US" altLang="ko-KR" dirty="0"/>
              <a:t> </a:t>
            </a:r>
            <a:r>
              <a:rPr lang="en-US" altLang="ko-KR" dirty="0" err="1"/>
              <a:t>있으며</a:t>
            </a:r>
            <a:r>
              <a:rPr lang="en-US" altLang="ko-KR" dirty="0"/>
              <a:t>,</a:t>
            </a:r>
          </a:p>
          <a:p>
            <a:r>
              <a:rPr lang="en-US" altLang="ko-KR" dirty="0" err="1"/>
              <a:t>그중에서도</a:t>
            </a:r>
            <a:r>
              <a:rPr lang="en-US" altLang="ko-KR" dirty="0"/>
              <a:t> </a:t>
            </a:r>
            <a:r>
              <a:rPr lang="en-US" altLang="ko-KR" dirty="0" err="1"/>
              <a:t>당뇨병</a:t>
            </a:r>
            <a:r>
              <a:rPr lang="en-US" altLang="ko-KR" dirty="0"/>
              <a:t> </a:t>
            </a:r>
            <a:r>
              <a:rPr lang="en-US" altLang="ko-KR" dirty="0" err="1"/>
              <a:t>환자의</a:t>
            </a:r>
            <a:r>
              <a:rPr lang="en-US" altLang="ko-KR" dirty="0"/>
              <a:t> </a:t>
            </a:r>
            <a:r>
              <a:rPr lang="en-US" altLang="ko-KR" dirty="0" err="1"/>
              <a:t>치료</a:t>
            </a:r>
            <a:r>
              <a:rPr lang="en-US" altLang="ko-KR" dirty="0"/>
              <a:t> </a:t>
            </a:r>
            <a:r>
              <a:rPr lang="en-US" altLang="ko-KR" dirty="0" err="1"/>
              <a:t>중단률이</a:t>
            </a:r>
            <a:r>
              <a:rPr lang="en-US" altLang="ko-KR" dirty="0"/>
              <a:t> </a:t>
            </a:r>
            <a:r>
              <a:rPr lang="en-US" altLang="ko-KR" dirty="0" err="1"/>
              <a:t>가장</a:t>
            </a:r>
            <a:r>
              <a:rPr lang="en-US" altLang="ko-KR" dirty="0"/>
              <a:t> </a:t>
            </a:r>
            <a:r>
              <a:rPr lang="en-US" altLang="ko-KR" dirty="0" err="1"/>
              <a:t>높게</a:t>
            </a:r>
            <a:r>
              <a:rPr lang="en-US" altLang="ko-KR" dirty="0"/>
              <a:t> </a:t>
            </a:r>
            <a:r>
              <a:rPr lang="en-US" altLang="ko-KR" dirty="0" err="1"/>
              <a:t>나타났습니다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이는</a:t>
            </a:r>
            <a:r>
              <a:rPr lang="en-US" altLang="ko-KR" dirty="0"/>
              <a:t> </a:t>
            </a:r>
            <a:r>
              <a:rPr lang="en-US" altLang="ko-KR" dirty="0" err="1"/>
              <a:t>만성질환과</a:t>
            </a:r>
            <a:r>
              <a:rPr lang="en-US" altLang="ko-KR" dirty="0"/>
              <a:t> </a:t>
            </a:r>
            <a:r>
              <a:rPr lang="en-US" altLang="ko-KR" dirty="0" err="1"/>
              <a:t>결핵이</a:t>
            </a:r>
            <a:r>
              <a:rPr lang="en-US" altLang="ko-KR" dirty="0"/>
              <a:t> </a:t>
            </a:r>
            <a:r>
              <a:rPr lang="en-US" altLang="ko-KR" dirty="0" err="1"/>
              <a:t>상호</a:t>
            </a:r>
            <a:r>
              <a:rPr lang="en-US" altLang="ko-KR" dirty="0"/>
              <a:t> </a:t>
            </a:r>
            <a:r>
              <a:rPr lang="en-US" altLang="ko-KR" dirty="0" err="1"/>
              <a:t>영향을</a:t>
            </a:r>
            <a:r>
              <a:rPr lang="en-US" altLang="ko-KR" dirty="0"/>
              <a:t> </a:t>
            </a:r>
            <a:r>
              <a:rPr lang="en-US" altLang="ko-KR" dirty="0" err="1"/>
              <a:t>주는</a:t>
            </a:r>
            <a:r>
              <a:rPr lang="en-US" altLang="ko-KR" dirty="0"/>
              <a:t> </a:t>
            </a:r>
            <a:r>
              <a:rPr lang="en-US" altLang="ko-KR" dirty="0" err="1"/>
              <a:t>복합적인</a:t>
            </a:r>
            <a:r>
              <a:rPr lang="en-US" altLang="ko-KR" dirty="0"/>
              <a:t> </a:t>
            </a:r>
            <a:r>
              <a:rPr lang="en-US" altLang="ko-KR" dirty="0" err="1"/>
              <a:t>건강</a:t>
            </a:r>
            <a:r>
              <a:rPr lang="en-US" altLang="ko-KR" dirty="0"/>
              <a:t> </a:t>
            </a:r>
            <a:r>
              <a:rPr lang="en-US" altLang="ko-KR" dirty="0" err="1"/>
              <a:t>문제임을</a:t>
            </a:r>
            <a:r>
              <a:rPr lang="en-US" altLang="ko-KR" dirty="0"/>
              <a:t> </a:t>
            </a:r>
            <a:r>
              <a:rPr lang="en-US" altLang="ko-KR" dirty="0" err="1"/>
              <a:t>시사합니다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🧠 3. </a:t>
            </a:r>
            <a:r>
              <a:rPr lang="en-US" altLang="ko-KR" dirty="0" err="1"/>
              <a:t>정신건강과</a:t>
            </a:r>
            <a:r>
              <a:rPr lang="en-US" altLang="ko-KR" dirty="0"/>
              <a:t> </a:t>
            </a:r>
            <a:r>
              <a:rPr lang="en-US" altLang="ko-KR" dirty="0" err="1"/>
              <a:t>사회적</a:t>
            </a:r>
            <a:r>
              <a:rPr lang="en-US" altLang="ko-KR" dirty="0"/>
              <a:t> </a:t>
            </a:r>
            <a:r>
              <a:rPr lang="en-US" altLang="ko-KR" dirty="0" err="1"/>
              <a:t>요인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다음은</a:t>
            </a:r>
            <a:r>
              <a:rPr lang="en-US" altLang="ko-KR" dirty="0"/>
              <a:t> </a:t>
            </a:r>
            <a:r>
              <a:rPr lang="en-US" altLang="ko-KR" dirty="0" err="1"/>
              <a:t>정신건강</a:t>
            </a:r>
            <a:r>
              <a:rPr lang="en-US" altLang="ko-KR" dirty="0"/>
              <a:t> </a:t>
            </a:r>
            <a:r>
              <a:rPr lang="en-US" altLang="ko-KR" dirty="0" err="1"/>
              <a:t>요인입니다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양산시의</a:t>
            </a:r>
            <a:r>
              <a:rPr lang="en-US" altLang="ko-KR" dirty="0"/>
              <a:t> </a:t>
            </a:r>
            <a:r>
              <a:rPr lang="en-US" altLang="ko-KR" dirty="0" err="1"/>
              <a:t>우울감</a:t>
            </a:r>
            <a:r>
              <a:rPr lang="en-US" altLang="ko-KR" dirty="0"/>
              <a:t> </a:t>
            </a:r>
            <a:r>
              <a:rPr lang="en-US" altLang="ko-KR" dirty="0" err="1"/>
              <a:t>경험률은</a:t>
            </a:r>
            <a:r>
              <a:rPr lang="en-US" altLang="ko-KR" dirty="0"/>
              <a:t> </a:t>
            </a:r>
            <a:r>
              <a:rPr lang="en-US" altLang="ko-KR" dirty="0" err="1"/>
              <a:t>전국</a:t>
            </a:r>
            <a:r>
              <a:rPr lang="en-US" altLang="ko-KR" dirty="0"/>
              <a:t> </a:t>
            </a:r>
            <a:r>
              <a:rPr lang="en-US" altLang="ko-KR" dirty="0" err="1"/>
              <a:t>평균보다</a:t>
            </a:r>
            <a:r>
              <a:rPr lang="en-US" altLang="ko-KR" dirty="0"/>
              <a:t> </a:t>
            </a:r>
            <a:r>
              <a:rPr lang="en-US" altLang="ko-KR" dirty="0" err="1"/>
              <a:t>다소</a:t>
            </a:r>
            <a:r>
              <a:rPr lang="en-US" altLang="ko-KR" dirty="0"/>
              <a:t> </a:t>
            </a:r>
            <a:r>
              <a:rPr lang="en-US" altLang="ko-KR" dirty="0" err="1"/>
              <a:t>낮지만</a:t>
            </a:r>
            <a:r>
              <a:rPr lang="en-US" altLang="ko-KR" dirty="0"/>
              <a:t>,</a:t>
            </a:r>
          </a:p>
          <a:p>
            <a:r>
              <a:rPr lang="en-US" altLang="ko-KR" dirty="0" err="1"/>
              <a:t>노년층과</a:t>
            </a:r>
            <a:r>
              <a:rPr lang="en-US" altLang="ko-KR" dirty="0"/>
              <a:t> </a:t>
            </a:r>
            <a:r>
              <a:rPr lang="en-US" altLang="ko-KR" dirty="0" err="1"/>
              <a:t>외국인</a:t>
            </a:r>
            <a:r>
              <a:rPr lang="en-US" altLang="ko-KR" dirty="0"/>
              <a:t> </a:t>
            </a:r>
            <a:r>
              <a:rPr lang="en-US" altLang="ko-KR" dirty="0" err="1"/>
              <a:t>근로자</a:t>
            </a:r>
            <a:r>
              <a:rPr lang="en-US" altLang="ko-KR" dirty="0"/>
              <a:t> </a:t>
            </a:r>
            <a:r>
              <a:rPr lang="en-US" altLang="ko-KR" dirty="0" err="1"/>
              <a:t>집단에서는</a:t>
            </a:r>
            <a:r>
              <a:rPr lang="en-US" altLang="ko-KR" dirty="0"/>
              <a:t> </a:t>
            </a:r>
            <a:r>
              <a:rPr lang="en-US" altLang="ko-KR" dirty="0" err="1"/>
              <a:t>사회적</a:t>
            </a:r>
            <a:r>
              <a:rPr lang="en-US" altLang="ko-KR" dirty="0"/>
              <a:t> </a:t>
            </a:r>
            <a:r>
              <a:rPr lang="en-US" altLang="ko-KR" dirty="0" err="1"/>
              <a:t>고립도가</a:t>
            </a:r>
            <a:r>
              <a:rPr lang="en-US" altLang="ko-KR" dirty="0"/>
              <a:t> </a:t>
            </a:r>
            <a:r>
              <a:rPr lang="en-US" altLang="ko-KR" dirty="0" err="1"/>
              <a:t>높아</a:t>
            </a:r>
            <a:r>
              <a:rPr lang="en-US" altLang="ko-KR" dirty="0"/>
              <a:t> </a:t>
            </a:r>
            <a:r>
              <a:rPr lang="en-US" altLang="ko-KR" dirty="0" err="1"/>
              <a:t>치료</a:t>
            </a:r>
            <a:r>
              <a:rPr lang="en-US" altLang="ko-KR" dirty="0"/>
              <a:t> </a:t>
            </a:r>
            <a:r>
              <a:rPr lang="en-US" altLang="ko-KR" dirty="0" err="1"/>
              <a:t>지속이</a:t>
            </a:r>
            <a:r>
              <a:rPr lang="en-US" altLang="ko-KR" dirty="0"/>
              <a:t> </a:t>
            </a:r>
            <a:r>
              <a:rPr lang="en-US" altLang="ko-KR" dirty="0" err="1"/>
              <a:t>어렵습니다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이들은</a:t>
            </a:r>
            <a:r>
              <a:rPr lang="en-US" altLang="ko-KR" dirty="0"/>
              <a:t> </a:t>
            </a:r>
            <a:r>
              <a:rPr lang="en-US" altLang="ko-KR" dirty="0" err="1"/>
              <a:t>정서적</a:t>
            </a:r>
            <a:r>
              <a:rPr lang="en-US" altLang="ko-KR" dirty="0"/>
              <a:t> </a:t>
            </a:r>
            <a:r>
              <a:rPr lang="en-US" altLang="ko-KR" dirty="0" err="1"/>
              <a:t>지지가</a:t>
            </a:r>
            <a:r>
              <a:rPr lang="en-US" altLang="ko-KR" dirty="0"/>
              <a:t> </a:t>
            </a:r>
            <a:r>
              <a:rPr lang="en-US" altLang="ko-KR" dirty="0" err="1"/>
              <a:t>부족해</a:t>
            </a:r>
            <a:r>
              <a:rPr lang="en-US" altLang="ko-KR" dirty="0"/>
              <a:t> </a:t>
            </a:r>
            <a:r>
              <a:rPr lang="en-US" altLang="ko-KR" dirty="0" err="1"/>
              <a:t>치료를</a:t>
            </a:r>
            <a:r>
              <a:rPr lang="en-US" altLang="ko-KR" dirty="0"/>
              <a:t> </a:t>
            </a:r>
            <a:r>
              <a:rPr lang="en-US" altLang="ko-KR" dirty="0" err="1"/>
              <a:t>중단하거나</a:t>
            </a:r>
            <a:endParaRPr lang="en-US" altLang="ko-KR" dirty="0"/>
          </a:p>
          <a:p>
            <a:r>
              <a:rPr lang="en-US" altLang="ko-KR" dirty="0" err="1"/>
              <a:t>의료기관</a:t>
            </a:r>
            <a:r>
              <a:rPr lang="en-US" altLang="ko-KR" dirty="0"/>
              <a:t> </a:t>
            </a:r>
            <a:r>
              <a:rPr lang="en-US" altLang="ko-KR" dirty="0" err="1"/>
              <a:t>방문을</a:t>
            </a:r>
            <a:r>
              <a:rPr lang="en-US" altLang="ko-KR" dirty="0"/>
              <a:t> </a:t>
            </a:r>
            <a:r>
              <a:rPr lang="en-US" altLang="ko-KR" dirty="0" err="1"/>
              <a:t>포기하는</a:t>
            </a:r>
            <a:r>
              <a:rPr lang="en-US" altLang="ko-KR" dirty="0"/>
              <a:t> </a:t>
            </a:r>
            <a:r>
              <a:rPr lang="en-US" altLang="ko-KR" dirty="0" err="1"/>
              <a:t>경우가</a:t>
            </a:r>
            <a:r>
              <a:rPr lang="en-US" altLang="ko-KR" dirty="0"/>
              <a:t> </a:t>
            </a:r>
            <a:r>
              <a:rPr lang="en-US" altLang="ko-KR" dirty="0" err="1"/>
              <a:t>많습니다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따라서</a:t>
            </a:r>
            <a:r>
              <a:rPr lang="en-US" altLang="ko-KR" dirty="0"/>
              <a:t> </a:t>
            </a:r>
            <a:r>
              <a:rPr lang="en-US" altLang="ko-KR" dirty="0" err="1"/>
              <a:t>결핵은</a:t>
            </a:r>
            <a:r>
              <a:rPr lang="en-US" altLang="ko-KR" dirty="0"/>
              <a:t> </a:t>
            </a:r>
            <a:r>
              <a:rPr lang="en-US" altLang="ko-KR" dirty="0" err="1"/>
              <a:t>단순히</a:t>
            </a:r>
            <a:r>
              <a:rPr lang="en-US" altLang="ko-KR" dirty="0"/>
              <a:t> </a:t>
            </a:r>
            <a:r>
              <a:rPr lang="en-US" altLang="ko-KR" dirty="0" err="1"/>
              <a:t>의학적</a:t>
            </a:r>
            <a:r>
              <a:rPr lang="en-US" altLang="ko-KR" dirty="0"/>
              <a:t> </a:t>
            </a:r>
            <a:r>
              <a:rPr lang="en-US" altLang="ko-KR" dirty="0" err="1"/>
              <a:t>문제를</a:t>
            </a:r>
            <a:r>
              <a:rPr lang="en-US" altLang="ko-KR" dirty="0"/>
              <a:t> </a:t>
            </a:r>
            <a:r>
              <a:rPr lang="en-US" altLang="ko-KR" dirty="0" err="1"/>
              <a:t>넘어</a:t>
            </a:r>
            <a:r>
              <a:rPr lang="en-US" altLang="ko-KR" dirty="0"/>
              <a:t> </a:t>
            </a:r>
            <a:r>
              <a:rPr lang="en-US" altLang="ko-KR" dirty="0" err="1"/>
              <a:t>사회적</a:t>
            </a:r>
            <a:r>
              <a:rPr lang="en-US" altLang="ko-KR" dirty="0"/>
              <a:t> </a:t>
            </a:r>
            <a:r>
              <a:rPr lang="en-US" altLang="ko-KR" dirty="0" err="1"/>
              <a:t>지지망의</a:t>
            </a:r>
            <a:r>
              <a:rPr lang="en-US" altLang="ko-KR" dirty="0"/>
              <a:t> </a:t>
            </a:r>
            <a:r>
              <a:rPr lang="en-US" altLang="ko-KR" dirty="0" err="1"/>
              <a:t>결핍</a:t>
            </a:r>
            <a:r>
              <a:rPr lang="en-US" altLang="ko-KR" dirty="0"/>
              <a:t> </a:t>
            </a:r>
            <a:r>
              <a:rPr lang="en-US" altLang="ko-KR" dirty="0" err="1"/>
              <a:t>문제로</a:t>
            </a:r>
            <a:r>
              <a:rPr lang="en-US" altLang="ko-KR" dirty="0"/>
              <a:t> </a:t>
            </a:r>
            <a:r>
              <a:rPr lang="en-US" altLang="ko-KR" dirty="0" err="1"/>
              <a:t>확장됩니다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👵 4. </a:t>
            </a:r>
            <a:r>
              <a:rPr lang="en-US" altLang="ko-KR" dirty="0" err="1"/>
              <a:t>고령층</a:t>
            </a:r>
            <a:r>
              <a:rPr lang="en-US" altLang="ko-KR" dirty="0"/>
              <a:t> </a:t>
            </a:r>
            <a:r>
              <a:rPr lang="en-US" altLang="ko-KR" dirty="0" err="1"/>
              <a:t>결핵</a:t>
            </a:r>
            <a:r>
              <a:rPr lang="en-US" altLang="ko-KR" dirty="0"/>
              <a:t> </a:t>
            </a:r>
            <a:r>
              <a:rPr lang="en-US" altLang="ko-KR" dirty="0" err="1"/>
              <a:t>문제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현재</a:t>
            </a:r>
            <a:r>
              <a:rPr lang="en-US" altLang="ko-KR" dirty="0"/>
              <a:t> 65세 </a:t>
            </a:r>
            <a:r>
              <a:rPr lang="en-US" altLang="ko-KR" dirty="0" err="1"/>
              <a:t>이상</a:t>
            </a:r>
            <a:r>
              <a:rPr lang="en-US" altLang="ko-KR" dirty="0"/>
              <a:t> </a:t>
            </a:r>
            <a:r>
              <a:rPr lang="en-US" altLang="ko-KR" dirty="0" err="1"/>
              <a:t>노인층이</a:t>
            </a:r>
            <a:r>
              <a:rPr lang="en-US" altLang="ko-KR" dirty="0"/>
              <a:t> </a:t>
            </a:r>
            <a:r>
              <a:rPr lang="en-US" altLang="ko-KR" dirty="0" err="1"/>
              <a:t>전체</a:t>
            </a:r>
            <a:r>
              <a:rPr lang="en-US" altLang="ko-KR" dirty="0"/>
              <a:t> </a:t>
            </a:r>
            <a:r>
              <a:rPr lang="en-US" altLang="ko-KR" dirty="0" err="1"/>
              <a:t>결핵</a:t>
            </a:r>
            <a:r>
              <a:rPr lang="en-US" altLang="ko-KR" dirty="0"/>
              <a:t> </a:t>
            </a:r>
            <a:r>
              <a:rPr lang="en-US" altLang="ko-KR" dirty="0" err="1"/>
              <a:t>환자의</a:t>
            </a:r>
            <a:r>
              <a:rPr lang="en-US" altLang="ko-KR" dirty="0"/>
              <a:t> </a:t>
            </a:r>
            <a:r>
              <a:rPr lang="en-US" altLang="ko-KR" dirty="0" err="1"/>
              <a:t>절반</a:t>
            </a:r>
            <a:r>
              <a:rPr lang="en-US" altLang="ko-KR" dirty="0"/>
              <a:t> </a:t>
            </a:r>
            <a:r>
              <a:rPr lang="en-US" altLang="ko-KR" dirty="0" err="1"/>
              <a:t>정도를</a:t>
            </a:r>
            <a:r>
              <a:rPr lang="en-US" altLang="ko-KR" dirty="0"/>
              <a:t> </a:t>
            </a:r>
            <a:r>
              <a:rPr lang="en-US" altLang="ko-KR" dirty="0" err="1"/>
              <a:t>차지하고</a:t>
            </a:r>
            <a:r>
              <a:rPr lang="en-US" altLang="ko-KR" dirty="0"/>
              <a:t> </a:t>
            </a:r>
            <a:r>
              <a:rPr lang="en-US" altLang="ko-KR" dirty="0" err="1"/>
              <a:t>있습니다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이들은</a:t>
            </a:r>
            <a:r>
              <a:rPr lang="en-US" altLang="ko-KR" dirty="0"/>
              <a:t> </a:t>
            </a:r>
            <a:r>
              <a:rPr lang="en-US" altLang="ko-KR" dirty="0" err="1"/>
              <a:t>주로</a:t>
            </a:r>
            <a:r>
              <a:rPr lang="en-US" altLang="ko-KR" dirty="0"/>
              <a:t> </a:t>
            </a:r>
            <a:r>
              <a:rPr lang="en-US" altLang="ko-KR" dirty="0" err="1"/>
              <a:t>구도심이나</a:t>
            </a:r>
            <a:r>
              <a:rPr lang="en-US" altLang="ko-KR" dirty="0"/>
              <a:t> </a:t>
            </a:r>
            <a:r>
              <a:rPr lang="en-US" altLang="ko-KR" dirty="0" err="1"/>
              <a:t>요양시설에</a:t>
            </a:r>
            <a:r>
              <a:rPr lang="en-US" altLang="ko-KR" dirty="0"/>
              <a:t> </a:t>
            </a:r>
            <a:r>
              <a:rPr lang="en-US" altLang="ko-KR" dirty="0" err="1"/>
              <a:t>거주하며</a:t>
            </a:r>
            <a:r>
              <a:rPr lang="en-US" altLang="ko-KR" dirty="0"/>
              <a:t>,</a:t>
            </a:r>
          </a:p>
          <a:p>
            <a:r>
              <a:rPr lang="en-US" altLang="ko-KR" dirty="0" err="1"/>
              <a:t>경제적</a:t>
            </a:r>
            <a:r>
              <a:rPr lang="en-US" altLang="ko-KR" dirty="0"/>
              <a:t> </a:t>
            </a:r>
            <a:r>
              <a:rPr lang="en-US" altLang="ko-KR" dirty="0" err="1"/>
              <a:t>어려움과</a:t>
            </a:r>
            <a:r>
              <a:rPr lang="en-US" altLang="ko-KR" dirty="0"/>
              <a:t> </a:t>
            </a:r>
            <a:r>
              <a:rPr lang="en-US" altLang="ko-KR" dirty="0" err="1"/>
              <a:t>교통</a:t>
            </a:r>
            <a:r>
              <a:rPr lang="en-US" altLang="ko-KR" dirty="0"/>
              <a:t> </a:t>
            </a:r>
            <a:r>
              <a:rPr lang="en-US" altLang="ko-KR" dirty="0" err="1"/>
              <a:t>불편</a:t>
            </a:r>
            <a:r>
              <a:rPr lang="en-US" altLang="ko-KR" dirty="0"/>
              <a:t>, </a:t>
            </a:r>
            <a:r>
              <a:rPr lang="en-US" altLang="ko-KR" dirty="0" err="1"/>
              <a:t>낮은</a:t>
            </a:r>
            <a:r>
              <a:rPr lang="en-US" altLang="ko-KR" dirty="0"/>
              <a:t> </a:t>
            </a:r>
            <a:r>
              <a:rPr lang="en-US" altLang="ko-KR" dirty="0" err="1"/>
              <a:t>의료</a:t>
            </a:r>
            <a:r>
              <a:rPr lang="en-US" altLang="ko-KR" dirty="0"/>
              <a:t> </a:t>
            </a:r>
            <a:r>
              <a:rPr lang="en-US" altLang="ko-KR" dirty="0" err="1"/>
              <a:t>이용률로</a:t>
            </a:r>
            <a:r>
              <a:rPr lang="en-US" altLang="ko-KR" dirty="0"/>
              <a:t> </a:t>
            </a:r>
            <a:r>
              <a:rPr lang="en-US" altLang="ko-KR" dirty="0" err="1"/>
              <a:t>인해</a:t>
            </a:r>
            <a:endParaRPr lang="en-US" altLang="ko-KR" dirty="0"/>
          </a:p>
          <a:p>
            <a:r>
              <a:rPr lang="en-US" altLang="ko-KR" dirty="0" err="1"/>
              <a:t>결핵</a:t>
            </a:r>
            <a:r>
              <a:rPr lang="en-US" altLang="ko-KR" dirty="0"/>
              <a:t> </a:t>
            </a:r>
            <a:r>
              <a:rPr lang="en-US" altLang="ko-KR" dirty="0" err="1"/>
              <a:t>진단이</a:t>
            </a:r>
            <a:r>
              <a:rPr lang="en-US" altLang="ko-KR" dirty="0"/>
              <a:t> </a:t>
            </a:r>
            <a:r>
              <a:rPr lang="en-US" altLang="ko-KR" dirty="0" err="1"/>
              <a:t>늦어지는</a:t>
            </a:r>
            <a:r>
              <a:rPr lang="en-US" altLang="ko-KR" dirty="0"/>
              <a:t> </a:t>
            </a:r>
            <a:r>
              <a:rPr lang="en-US" altLang="ko-KR" dirty="0" err="1"/>
              <a:t>경향을</a:t>
            </a:r>
            <a:r>
              <a:rPr lang="en-US" altLang="ko-KR" dirty="0"/>
              <a:t> </a:t>
            </a:r>
            <a:r>
              <a:rPr lang="en-US" altLang="ko-KR" dirty="0" err="1"/>
              <a:t>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또한</a:t>
            </a:r>
            <a:r>
              <a:rPr lang="en-US" altLang="ko-KR" dirty="0"/>
              <a:t> </a:t>
            </a:r>
            <a:r>
              <a:rPr lang="en-US" altLang="ko-KR" dirty="0" err="1"/>
              <a:t>잠복결핵</a:t>
            </a:r>
            <a:r>
              <a:rPr lang="en-US" altLang="ko-KR" dirty="0"/>
              <a:t> </a:t>
            </a:r>
            <a:r>
              <a:rPr lang="en-US" altLang="ko-KR" dirty="0" err="1"/>
              <a:t>상태로</a:t>
            </a:r>
            <a:r>
              <a:rPr lang="en-US" altLang="ko-KR" dirty="0"/>
              <a:t> </a:t>
            </a:r>
            <a:r>
              <a:rPr lang="en-US" altLang="ko-KR" dirty="0" err="1"/>
              <a:t>요양시설에</a:t>
            </a:r>
            <a:r>
              <a:rPr lang="en-US" altLang="ko-KR" dirty="0"/>
              <a:t> </a:t>
            </a:r>
            <a:r>
              <a:rPr lang="en-US" altLang="ko-KR" dirty="0" err="1"/>
              <a:t>입소하는</a:t>
            </a:r>
            <a:r>
              <a:rPr lang="en-US" altLang="ko-KR" dirty="0"/>
              <a:t> </a:t>
            </a:r>
            <a:r>
              <a:rPr lang="en-US" altLang="ko-KR" dirty="0" err="1"/>
              <a:t>경우</a:t>
            </a:r>
            <a:r>
              <a:rPr lang="en-US" altLang="ko-KR" dirty="0"/>
              <a:t>,</a:t>
            </a:r>
          </a:p>
          <a:p>
            <a:r>
              <a:rPr lang="en-US" altLang="ko-KR" dirty="0" err="1"/>
              <a:t>감염</a:t>
            </a:r>
            <a:r>
              <a:rPr lang="en-US" altLang="ko-KR" dirty="0"/>
              <a:t> </a:t>
            </a:r>
            <a:r>
              <a:rPr lang="en-US" altLang="ko-KR" dirty="0" err="1"/>
              <a:t>확산</a:t>
            </a:r>
            <a:r>
              <a:rPr lang="en-US" altLang="ko-KR" dirty="0"/>
              <a:t> </a:t>
            </a:r>
            <a:r>
              <a:rPr lang="en-US" altLang="ko-KR" dirty="0" err="1"/>
              <a:t>위험군으로</a:t>
            </a:r>
            <a:r>
              <a:rPr lang="en-US" altLang="ko-KR" dirty="0"/>
              <a:t> </a:t>
            </a:r>
            <a:r>
              <a:rPr lang="en-US" altLang="ko-KR" dirty="0" err="1"/>
              <a:t>전환될</a:t>
            </a:r>
            <a:r>
              <a:rPr lang="en-US" altLang="ko-KR" dirty="0"/>
              <a:t> </a:t>
            </a:r>
            <a:r>
              <a:rPr lang="en-US" altLang="ko-KR" dirty="0" err="1"/>
              <a:t>가능성도</a:t>
            </a:r>
            <a:r>
              <a:rPr lang="en-US" altLang="ko-KR" dirty="0"/>
              <a:t> </a:t>
            </a:r>
            <a:r>
              <a:rPr lang="en-US" altLang="ko-KR" dirty="0" err="1"/>
              <a:t>존재합니다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즉, </a:t>
            </a:r>
            <a:r>
              <a:rPr lang="en-US" altLang="ko-KR" dirty="0" err="1"/>
              <a:t>고령화가</a:t>
            </a:r>
            <a:r>
              <a:rPr lang="en-US" altLang="ko-KR" dirty="0"/>
              <a:t> </a:t>
            </a:r>
            <a:r>
              <a:rPr lang="en-US" altLang="ko-KR" dirty="0" err="1"/>
              <a:t>심화될수록</a:t>
            </a:r>
            <a:r>
              <a:rPr lang="en-US" altLang="ko-KR" dirty="0"/>
              <a:t> </a:t>
            </a:r>
            <a:r>
              <a:rPr lang="en-US" altLang="ko-KR" dirty="0" err="1"/>
              <a:t>결핵</a:t>
            </a:r>
            <a:r>
              <a:rPr lang="en-US" altLang="ko-KR" dirty="0"/>
              <a:t> </a:t>
            </a:r>
            <a:r>
              <a:rPr lang="en-US" altLang="ko-KR" dirty="0" err="1"/>
              <a:t>관리의</a:t>
            </a:r>
            <a:r>
              <a:rPr lang="en-US" altLang="ko-KR" dirty="0"/>
              <a:t> </a:t>
            </a:r>
            <a:r>
              <a:rPr lang="en-US" altLang="ko-KR" dirty="0" err="1"/>
              <a:t>복잡성도</a:t>
            </a:r>
            <a:r>
              <a:rPr lang="en-US" altLang="ko-KR" dirty="0"/>
              <a:t> </a:t>
            </a:r>
            <a:r>
              <a:rPr lang="en-US" altLang="ko-KR" dirty="0" err="1"/>
              <a:t>커진다는</a:t>
            </a:r>
            <a:r>
              <a:rPr lang="en-US" altLang="ko-KR" dirty="0"/>
              <a:t> </a:t>
            </a:r>
            <a:r>
              <a:rPr lang="en-US" altLang="ko-KR" dirty="0" err="1"/>
              <a:t>점을</a:t>
            </a:r>
            <a:r>
              <a:rPr lang="en-US" altLang="ko-KR" dirty="0"/>
              <a:t> 알 수 </a:t>
            </a:r>
            <a:r>
              <a:rPr lang="en-US" altLang="ko-KR" dirty="0" err="1"/>
              <a:t>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👷‍♂️ 5. </a:t>
            </a:r>
            <a:r>
              <a:rPr lang="en-US" altLang="ko-KR" dirty="0" err="1"/>
              <a:t>외국인</a:t>
            </a:r>
            <a:r>
              <a:rPr lang="en-US" altLang="ko-KR" dirty="0"/>
              <a:t> </a:t>
            </a:r>
            <a:r>
              <a:rPr lang="en-US" altLang="ko-KR" dirty="0" err="1"/>
              <a:t>근로자</a:t>
            </a:r>
            <a:r>
              <a:rPr lang="en-US" altLang="ko-KR" dirty="0"/>
              <a:t> </a:t>
            </a:r>
            <a:r>
              <a:rPr lang="en-US" altLang="ko-KR" dirty="0" err="1"/>
              <a:t>집단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외국인</a:t>
            </a:r>
            <a:r>
              <a:rPr lang="en-US" altLang="ko-KR" dirty="0"/>
              <a:t> </a:t>
            </a:r>
            <a:r>
              <a:rPr lang="en-US" altLang="ko-KR" dirty="0" err="1"/>
              <a:t>근로자</a:t>
            </a:r>
            <a:r>
              <a:rPr lang="en-US" altLang="ko-KR" dirty="0"/>
              <a:t> </a:t>
            </a:r>
            <a:r>
              <a:rPr lang="en-US" altLang="ko-KR" dirty="0" err="1"/>
              <a:t>역시</a:t>
            </a:r>
            <a:r>
              <a:rPr lang="en-US" altLang="ko-KR" dirty="0"/>
              <a:t> </a:t>
            </a:r>
            <a:r>
              <a:rPr lang="en-US" altLang="ko-KR" dirty="0" err="1"/>
              <a:t>결핵</a:t>
            </a:r>
            <a:r>
              <a:rPr lang="en-US" altLang="ko-KR" dirty="0"/>
              <a:t> </a:t>
            </a:r>
            <a:r>
              <a:rPr lang="en-US" altLang="ko-KR" dirty="0" err="1"/>
              <a:t>고위험군입니다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산업단지</a:t>
            </a:r>
            <a:r>
              <a:rPr lang="en-US" altLang="ko-KR" dirty="0"/>
              <a:t> 내 </a:t>
            </a:r>
            <a:r>
              <a:rPr lang="en-US" altLang="ko-KR" dirty="0" err="1"/>
              <a:t>합숙소</a:t>
            </a:r>
            <a:r>
              <a:rPr lang="en-US" altLang="ko-KR" dirty="0"/>
              <a:t> </a:t>
            </a:r>
            <a:r>
              <a:rPr lang="en-US" altLang="ko-KR" dirty="0" err="1"/>
              <a:t>생활</a:t>
            </a:r>
            <a:r>
              <a:rPr lang="en-US" altLang="ko-KR" dirty="0"/>
              <a:t>, </a:t>
            </a:r>
            <a:r>
              <a:rPr lang="en-US" altLang="ko-KR" dirty="0" err="1"/>
              <a:t>언어</a:t>
            </a:r>
            <a:r>
              <a:rPr lang="en-US" altLang="ko-KR" dirty="0"/>
              <a:t> </a:t>
            </a:r>
            <a:r>
              <a:rPr lang="en-US" altLang="ko-KR" dirty="0" err="1"/>
              <a:t>장벽</a:t>
            </a:r>
            <a:r>
              <a:rPr lang="en-US" altLang="ko-KR" dirty="0"/>
              <a:t>, </a:t>
            </a:r>
            <a:r>
              <a:rPr lang="en-US" altLang="ko-KR" dirty="0" err="1"/>
              <a:t>그리고</a:t>
            </a:r>
            <a:r>
              <a:rPr lang="en-US" altLang="ko-KR" dirty="0"/>
              <a:t> </a:t>
            </a:r>
            <a:r>
              <a:rPr lang="en-US" altLang="ko-KR" dirty="0" err="1"/>
              <a:t>의료비</a:t>
            </a:r>
            <a:r>
              <a:rPr lang="en-US" altLang="ko-KR" dirty="0"/>
              <a:t> </a:t>
            </a:r>
            <a:r>
              <a:rPr lang="en-US" altLang="ko-KR" dirty="0" err="1"/>
              <a:t>부담</a:t>
            </a:r>
            <a:r>
              <a:rPr lang="en-US" altLang="ko-KR" dirty="0"/>
              <a:t> </a:t>
            </a:r>
            <a:r>
              <a:rPr lang="en-US" altLang="ko-KR" dirty="0" err="1"/>
              <a:t>때문에</a:t>
            </a:r>
            <a:endParaRPr lang="en-US" altLang="ko-KR" dirty="0"/>
          </a:p>
          <a:p>
            <a:r>
              <a:rPr lang="en-US" altLang="ko-KR" dirty="0" err="1"/>
              <a:t>검진</a:t>
            </a:r>
            <a:r>
              <a:rPr lang="en-US" altLang="ko-KR" dirty="0"/>
              <a:t> </a:t>
            </a:r>
            <a:r>
              <a:rPr lang="en-US" altLang="ko-KR" dirty="0" err="1"/>
              <a:t>참여율이</a:t>
            </a:r>
            <a:r>
              <a:rPr lang="en-US" altLang="ko-KR" dirty="0"/>
              <a:t> </a:t>
            </a:r>
            <a:r>
              <a:rPr lang="en-US" altLang="ko-KR" dirty="0" err="1"/>
              <a:t>낮고</a:t>
            </a:r>
            <a:r>
              <a:rPr lang="en-US" altLang="ko-KR" dirty="0"/>
              <a:t>, </a:t>
            </a:r>
            <a:r>
              <a:rPr lang="en-US" altLang="ko-KR" dirty="0" err="1"/>
              <a:t>치료</a:t>
            </a:r>
            <a:r>
              <a:rPr lang="en-US" altLang="ko-KR" dirty="0"/>
              <a:t> </a:t>
            </a:r>
            <a:r>
              <a:rPr lang="en-US" altLang="ko-KR" dirty="0" err="1"/>
              <a:t>도중</a:t>
            </a:r>
            <a:r>
              <a:rPr lang="en-US" altLang="ko-KR" dirty="0"/>
              <a:t> </a:t>
            </a:r>
            <a:r>
              <a:rPr lang="en-US" altLang="ko-KR" dirty="0" err="1"/>
              <a:t>귀국이나</a:t>
            </a:r>
            <a:r>
              <a:rPr lang="en-US" altLang="ko-KR" dirty="0"/>
              <a:t> </a:t>
            </a:r>
            <a:r>
              <a:rPr lang="en-US" altLang="ko-KR" dirty="0" err="1"/>
              <a:t>이직으로</a:t>
            </a:r>
            <a:r>
              <a:rPr lang="en-US" altLang="ko-KR" dirty="0"/>
              <a:t> </a:t>
            </a:r>
            <a:r>
              <a:rPr lang="en-US" altLang="ko-KR" dirty="0" err="1"/>
              <a:t>중단되는</a:t>
            </a:r>
            <a:r>
              <a:rPr lang="en-US" altLang="ko-KR" dirty="0"/>
              <a:t> </a:t>
            </a:r>
            <a:r>
              <a:rPr lang="en-US" altLang="ko-KR" dirty="0" err="1"/>
              <a:t>사례가</a:t>
            </a:r>
            <a:r>
              <a:rPr lang="en-US" altLang="ko-KR" dirty="0"/>
              <a:t> </a:t>
            </a:r>
            <a:r>
              <a:rPr lang="en-US" altLang="ko-KR" dirty="0" err="1"/>
              <a:t>많습니다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이로</a:t>
            </a:r>
            <a:r>
              <a:rPr lang="en-US" altLang="ko-KR" dirty="0"/>
              <a:t> </a:t>
            </a:r>
            <a:r>
              <a:rPr lang="en-US" altLang="ko-KR" dirty="0" err="1"/>
              <a:t>인해</a:t>
            </a:r>
            <a:r>
              <a:rPr lang="en-US" altLang="ko-KR" dirty="0"/>
              <a:t> </a:t>
            </a:r>
            <a:r>
              <a:rPr lang="en-US" altLang="ko-KR" dirty="0" err="1"/>
              <a:t>양산시의</a:t>
            </a:r>
            <a:r>
              <a:rPr lang="en-US" altLang="ko-KR" dirty="0"/>
              <a:t> </a:t>
            </a:r>
            <a:r>
              <a:rPr lang="en-US" altLang="ko-KR" dirty="0" err="1"/>
              <a:t>결핵</a:t>
            </a:r>
            <a:r>
              <a:rPr lang="en-US" altLang="ko-KR" dirty="0"/>
              <a:t> </a:t>
            </a:r>
            <a:r>
              <a:rPr lang="en-US" altLang="ko-KR" dirty="0" err="1"/>
              <a:t>발생률이</a:t>
            </a:r>
            <a:r>
              <a:rPr lang="en-US" altLang="ko-KR" dirty="0"/>
              <a:t> </a:t>
            </a:r>
            <a:r>
              <a:rPr lang="en-US" altLang="ko-KR" dirty="0" err="1"/>
              <a:t>일정</a:t>
            </a:r>
            <a:r>
              <a:rPr lang="en-US" altLang="ko-KR" dirty="0"/>
              <a:t> </a:t>
            </a:r>
            <a:r>
              <a:rPr lang="en-US" altLang="ko-KR" dirty="0" err="1"/>
              <a:t>수준</a:t>
            </a:r>
            <a:r>
              <a:rPr lang="en-US" altLang="ko-KR" dirty="0"/>
              <a:t> </a:t>
            </a:r>
            <a:r>
              <a:rPr lang="en-US" altLang="ko-KR" dirty="0" err="1"/>
              <a:t>이상으로</a:t>
            </a:r>
            <a:r>
              <a:rPr lang="en-US" altLang="ko-KR" dirty="0"/>
              <a:t> </a:t>
            </a:r>
            <a:r>
              <a:rPr lang="en-US" altLang="ko-KR" dirty="0" err="1"/>
              <a:t>유지되고</a:t>
            </a:r>
            <a:r>
              <a:rPr lang="en-US" altLang="ko-KR" dirty="0"/>
              <a:t> </a:t>
            </a:r>
            <a:r>
              <a:rPr lang="en-US" altLang="ko-KR" dirty="0" err="1"/>
              <a:t>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즉, </a:t>
            </a:r>
            <a:r>
              <a:rPr lang="en-US" altLang="ko-KR" dirty="0" err="1"/>
              <a:t>구조적</a:t>
            </a:r>
            <a:r>
              <a:rPr lang="en-US" altLang="ko-KR" dirty="0"/>
              <a:t> </a:t>
            </a:r>
            <a:r>
              <a:rPr lang="en-US" altLang="ko-KR" dirty="0" err="1"/>
              <a:t>요인이</a:t>
            </a:r>
            <a:r>
              <a:rPr lang="en-US" altLang="ko-KR" dirty="0"/>
              <a:t> </a:t>
            </a:r>
            <a:r>
              <a:rPr lang="en-US" altLang="ko-KR" dirty="0" err="1"/>
              <a:t>결핵</a:t>
            </a:r>
            <a:r>
              <a:rPr lang="en-US" altLang="ko-KR" dirty="0"/>
              <a:t> </a:t>
            </a:r>
            <a:r>
              <a:rPr lang="en-US" altLang="ko-KR" dirty="0" err="1"/>
              <a:t>관리의</a:t>
            </a:r>
            <a:r>
              <a:rPr lang="en-US" altLang="ko-KR" dirty="0"/>
              <a:t> 큰 </a:t>
            </a:r>
            <a:r>
              <a:rPr lang="en-US" altLang="ko-KR" dirty="0" err="1"/>
              <a:t>장애로</a:t>
            </a:r>
            <a:r>
              <a:rPr lang="en-US" altLang="ko-KR" dirty="0"/>
              <a:t> </a:t>
            </a:r>
            <a:r>
              <a:rPr lang="en-US" altLang="ko-KR" dirty="0" err="1"/>
              <a:t>작용하고</a:t>
            </a:r>
            <a:r>
              <a:rPr lang="en-US" altLang="ko-KR" dirty="0"/>
              <a:t> </a:t>
            </a:r>
            <a:r>
              <a:rPr lang="en-US" altLang="ko-KR" dirty="0" err="1"/>
              <a:t>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🏥 6. </a:t>
            </a:r>
            <a:r>
              <a:rPr lang="en-US" altLang="ko-KR" dirty="0" err="1"/>
              <a:t>현재</a:t>
            </a:r>
            <a:r>
              <a:rPr lang="en-US" altLang="ko-KR" dirty="0"/>
              <a:t> </a:t>
            </a:r>
            <a:r>
              <a:rPr lang="en-US" altLang="ko-KR" dirty="0" err="1"/>
              <a:t>결핵</a:t>
            </a:r>
            <a:r>
              <a:rPr lang="en-US" altLang="ko-KR" dirty="0"/>
              <a:t> </a:t>
            </a:r>
            <a:r>
              <a:rPr lang="en-US" altLang="ko-KR" dirty="0" err="1"/>
              <a:t>관리</a:t>
            </a:r>
            <a:r>
              <a:rPr lang="en-US" altLang="ko-KR" dirty="0"/>
              <a:t> </a:t>
            </a:r>
            <a:r>
              <a:rPr lang="en-US" altLang="ko-KR" dirty="0" err="1"/>
              <a:t>현황과</a:t>
            </a:r>
            <a:r>
              <a:rPr lang="en-US" altLang="ko-KR" dirty="0"/>
              <a:t> </a:t>
            </a:r>
            <a:r>
              <a:rPr lang="en-US" altLang="ko-KR" dirty="0" err="1"/>
              <a:t>한계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양산시는</a:t>
            </a:r>
            <a:r>
              <a:rPr lang="en-US" altLang="ko-KR" dirty="0"/>
              <a:t> </a:t>
            </a:r>
            <a:r>
              <a:rPr lang="en-US" altLang="ko-KR" dirty="0" err="1"/>
              <a:t>현재</a:t>
            </a:r>
            <a:r>
              <a:rPr lang="en-US" altLang="ko-KR" dirty="0"/>
              <a:t> </a:t>
            </a:r>
            <a:r>
              <a:rPr lang="en-US" altLang="ko-KR" dirty="0" err="1"/>
              <a:t>보건소</a:t>
            </a:r>
            <a:r>
              <a:rPr lang="en-US" altLang="ko-KR" dirty="0"/>
              <a:t> </a:t>
            </a:r>
            <a:r>
              <a:rPr lang="en-US" altLang="ko-KR" dirty="0" err="1"/>
              <a:t>결핵</a:t>
            </a:r>
            <a:r>
              <a:rPr lang="en-US" altLang="ko-KR" dirty="0"/>
              <a:t> </a:t>
            </a:r>
            <a:r>
              <a:rPr lang="en-US" altLang="ko-KR" dirty="0" err="1"/>
              <a:t>전담</a:t>
            </a:r>
            <a:r>
              <a:rPr lang="en-US" altLang="ko-KR" dirty="0"/>
              <a:t> </a:t>
            </a:r>
            <a:r>
              <a:rPr lang="en-US" altLang="ko-KR" dirty="0" err="1"/>
              <a:t>간호사를</a:t>
            </a:r>
            <a:r>
              <a:rPr lang="en-US" altLang="ko-KR" dirty="0"/>
              <a:t> </a:t>
            </a:r>
            <a:r>
              <a:rPr lang="en-US" altLang="ko-KR" dirty="0" err="1"/>
              <a:t>중심으로</a:t>
            </a:r>
            <a:r>
              <a:rPr lang="en-US" altLang="ko-KR" dirty="0"/>
              <a:t> DOT, 즉 </a:t>
            </a:r>
            <a:r>
              <a:rPr lang="en-US" altLang="ko-KR" dirty="0" err="1"/>
              <a:t>직접관찰요법을</a:t>
            </a:r>
            <a:r>
              <a:rPr lang="en-US" altLang="ko-KR" dirty="0"/>
              <a:t> </a:t>
            </a:r>
            <a:r>
              <a:rPr lang="en-US" altLang="ko-KR" dirty="0" err="1"/>
              <a:t>운영하고</a:t>
            </a:r>
            <a:r>
              <a:rPr lang="en-US" altLang="ko-KR" dirty="0"/>
              <a:t> </a:t>
            </a:r>
            <a:r>
              <a:rPr lang="en-US" altLang="ko-KR" dirty="0" err="1"/>
              <a:t>있습니다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또한</a:t>
            </a:r>
            <a:r>
              <a:rPr lang="en-US" altLang="ko-KR" dirty="0"/>
              <a:t> </a:t>
            </a:r>
            <a:r>
              <a:rPr lang="en-US" altLang="ko-KR" dirty="0" err="1"/>
              <a:t>이동식</a:t>
            </a:r>
            <a:r>
              <a:rPr lang="en-US" altLang="ko-KR" dirty="0"/>
              <a:t> X-ray </a:t>
            </a:r>
            <a:r>
              <a:rPr lang="en-US" altLang="ko-KR" dirty="0" err="1"/>
              <a:t>검진과</a:t>
            </a:r>
            <a:r>
              <a:rPr lang="en-US" altLang="ko-KR" dirty="0"/>
              <a:t> **</a:t>
            </a:r>
            <a:r>
              <a:rPr lang="en-US" altLang="ko-KR" dirty="0" err="1"/>
              <a:t>잠복결핵</a:t>
            </a:r>
            <a:r>
              <a:rPr lang="en-US" altLang="ko-KR" dirty="0"/>
              <a:t> </a:t>
            </a:r>
            <a:r>
              <a:rPr lang="en-US" altLang="ko-KR" dirty="0" err="1"/>
              <a:t>검사</a:t>
            </a:r>
            <a:r>
              <a:rPr lang="en-US" altLang="ko-KR" dirty="0"/>
              <a:t>(IGRA)**를 </a:t>
            </a:r>
            <a:r>
              <a:rPr lang="en-US" altLang="ko-KR" dirty="0" err="1"/>
              <a:t>통해</a:t>
            </a:r>
            <a:endParaRPr lang="en-US" altLang="ko-KR" dirty="0"/>
          </a:p>
          <a:p>
            <a:r>
              <a:rPr lang="en-US" altLang="ko-KR" dirty="0" err="1"/>
              <a:t>조기</a:t>
            </a:r>
            <a:r>
              <a:rPr lang="en-US" altLang="ko-KR" dirty="0"/>
              <a:t> </a:t>
            </a:r>
            <a:r>
              <a:rPr lang="en-US" altLang="ko-KR" dirty="0" err="1"/>
              <a:t>발견에도</a:t>
            </a:r>
            <a:r>
              <a:rPr lang="en-US" altLang="ko-KR" dirty="0"/>
              <a:t> </a:t>
            </a:r>
            <a:r>
              <a:rPr lang="en-US" altLang="ko-KR" dirty="0" err="1"/>
              <a:t>힘쓰고</a:t>
            </a:r>
            <a:r>
              <a:rPr lang="en-US" altLang="ko-KR" dirty="0"/>
              <a:t> </a:t>
            </a:r>
            <a:r>
              <a:rPr lang="en-US" altLang="ko-KR" dirty="0" err="1"/>
              <a:t>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하지만</a:t>
            </a:r>
            <a:r>
              <a:rPr lang="en-US" altLang="ko-KR" dirty="0"/>
              <a:t> </a:t>
            </a:r>
            <a:r>
              <a:rPr lang="en-US" altLang="ko-KR" dirty="0" err="1"/>
              <a:t>여전히</a:t>
            </a:r>
            <a:r>
              <a:rPr lang="en-US" altLang="ko-KR" dirty="0"/>
              <a:t> </a:t>
            </a:r>
            <a:r>
              <a:rPr lang="en-US" altLang="ko-KR" dirty="0" err="1"/>
              <a:t>보건</a:t>
            </a:r>
            <a:r>
              <a:rPr lang="en-US" altLang="ko-KR" dirty="0"/>
              <a:t> </a:t>
            </a:r>
            <a:r>
              <a:rPr lang="en-US" altLang="ko-KR" dirty="0" err="1"/>
              <a:t>인력</a:t>
            </a:r>
            <a:r>
              <a:rPr lang="en-US" altLang="ko-KR" dirty="0"/>
              <a:t> </a:t>
            </a:r>
            <a:r>
              <a:rPr lang="en-US" altLang="ko-KR" dirty="0" err="1"/>
              <a:t>부족</a:t>
            </a:r>
            <a:r>
              <a:rPr lang="en-US" altLang="ko-KR" dirty="0"/>
              <a:t>, </a:t>
            </a:r>
            <a:r>
              <a:rPr lang="en-US" altLang="ko-KR" dirty="0" err="1"/>
              <a:t>검진</a:t>
            </a:r>
            <a:r>
              <a:rPr lang="en-US" altLang="ko-KR" dirty="0"/>
              <a:t> </a:t>
            </a:r>
            <a:r>
              <a:rPr lang="en-US" altLang="ko-KR" dirty="0" err="1"/>
              <a:t>사각지대</a:t>
            </a:r>
            <a:r>
              <a:rPr lang="en-US" altLang="ko-KR" dirty="0"/>
              <a:t>, </a:t>
            </a:r>
            <a:r>
              <a:rPr lang="en-US" altLang="ko-KR" dirty="0" err="1"/>
              <a:t>낮은</a:t>
            </a:r>
            <a:r>
              <a:rPr lang="en-US" altLang="ko-KR" dirty="0"/>
              <a:t> </a:t>
            </a:r>
            <a:r>
              <a:rPr lang="en-US" altLang="ko-KR" dirty="0" err="1"/>
              <a:t>인식</a:t>
            </a:r>
            <a:r>
              <a:rPr lang="en-US" altLang="ko-KR" dirty="0"/>
              <a:t> </a:t>
            </a:r>
            <a:r>
              <a:rPr lang="en-US" altLang="ko-KR" dirty="0" err="1"/>
              <a:t>수준</a:t>
            </a:r>
            <a:r>
              <a:rPr lang="en-US" altLang="ko-KR" dirty="0"/>
              <a:t> </a:t>
            </a:r>
            <a:r>
              <a:rPr lang="en-US" altLang="ko-KR" dirty="0" err="1"/>
              <a:t>등의</a:t>
            </a:r>
            <a:r>
              <a:rPr lang="en-US" altLang="ko-KR" dirty="0"/>
              <a:t> </a:t>
            </a:r>
            <a:r>
              <a:rPr lang="en-US" altLang="ko-KR" dirty="0" err="1"/>
              <a:t>문제로</a:t>
            </a:r>
            <a:endParaRPr lang="en-US" altLang="ko-KR" dirty="0"/>
          </a:p>
          <a:p>
            <a:r>
              <a:rPr lang="en-US" altLang="ko-KR" dirty="0" err="1"/>
              <a:t>결핵</a:t>
            </a:r>
            <a:r>
              <a:rPr lang="en-US" altLang="ko-KR" dirty="0"/>
              <a:t> </a:t>
            </a:r>
            <a:r>
              <a:rPr lang="en-US" altLang="ko-KR" dirty="0" err="1"/>
              <a:t>관리의</a:t>
            </a:r>
            <a:r>
              <a:rPr lang="en-US" altLang="ko-KR" dirty="0"/>
              <a:t> </a:t>
            </a:r>
            <a:r>
              <a:rPr lang="en-US" altLang="ko-KR" dirty="0" err="1"/>
              <a:t>지속성과</a:t>
            </a:r>
            <a:r>
              <a:rPr lang="en-US" altLang="ko-KR" dirty="0"/>
              <a:t> </a:t>
            </a:r>
            <a:r>
              <a:rPr lang="en-US" altLang="ko-KR" dirty="0" err="1"/>
              <a:t>효율성이</a:t>
            </a:r>
            <a:r>
              <a:rPr lang="en-US" altLang="ko-KR" dirty="0"/>
              <a:t> </a:t>
            </a:r>
            <a:r>
              <a:rPr lang="en-US" altLang="ko-KR" dirty="0" err="1"/>
              <a:t>부족한</a:t>
            </a:r>
            <a:r>
              <a:rPr lang="en-US" altLang="ko-KR" dirty="0"/>
              <a:t> </a:t>
            </a:r>
            <a:r>
              <a:rPr lang="en-US" altLang="ko-KR" dirty="0" err="1"/>
              <a:t>실정입니다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🌱 7. </a:t>
            </a:r>
            <a:r>
              <a:rPr lang="en-US" altLang="ko-KR" dirty="0" err="1"/>
              <a:t>결론</a:t>
            </a:r>
            <a:r>
              <a:rPr lang="en-US" altLang="ko-KR" dirty="0"/>
              <a:t> 및 </a:t>
            </a:r>
            <a:r>
              <a:rPr lang="en-US" altLang="ko-KR" dirty="0" err="1"/>
              <a:t>개선</a:t>
            </a:r>
            <a:r>
              <a:rPr lang="en-US" altLang="ko-KR" dirty="0"/>
              <a:t> </a:t>
            </a:r>
            <a:r>
              <a:rPr lang="en-US" altLang="ko-KR" dirty="0" err="1"/>
              <a:t>방향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결국</a:t>
            </a:r>
            <a:r>
              <a:rPr lang="en-US" altLang="ko-KR" dirty="0"/>
              <a:t> </a:t>
            </a:r>
            <a:r>
              <a:rPr lang="en-US" altLang="ko-KR" dirty="0" err="1"/>
              <a:t>결핵은</a:t>
            </a:r>
            <a:r>
              <a:rPr lang="en-US" altLang="ko-KR" dirty="0"/>
              <a:t> </a:t>
            </a:r>
            <a:r>
              <a:rPr lang="en-US" altLang="ko-KR" dirty="0" err="1"/>
              <a:t>단순한</a:t>
            </a:r>
            <a:r>
              <a:rPr lang="en-US" altLang="ko-KR" dirty="0"/>
              <a:t> </a:t>
            </a:r>
            <a:r>
              <a:rPr lang="en-US" altLang="ko-KR" dirty="0" err="1"/>
              <a:t>감염병이</a:t>
            </a:r>
            <a:r>
              <a:rPr lang="en-US" altLang="ko-KR" dirty="0"/>
              <a:t> </a:t>
            </a:r>
            <a:r>
              <a:rPr lang="en-US" altLang="ko-KR" dirty="0" err="1"/>
              <a:t>아니라</a:t>
            </a:r>
            <a:r>
              <a:rPr lang="en-US" altLang="ko-KR" dirty="0"/>
              <a:t>,</a:t>
            </a:r>
          </a:p>
          <a:p>
            <a:r>
              <a:rPr lang="en-US" altLang="ko-KR" dirty="0" err="1"/>
              <a:t>만성질환</a:t>
            </a:r>
            <a:r>
              <a:rPr lang="en-US" altLang="ko-KR" dirty="0"/>
              <a:t>, </a:t>
            </a:r>
            <a:r>
              <a:rPr lang="en-US" altLang="ko-KR" dirty="0" err="1"/>
              <a:t>노화</a:t>
            </a:r>
            <a:r>
              <a:rPr lang="en-US" altLang="ko-KR" dirty="0"/>
              <a:t>, </a:t>
            </a:r>
            <a:r>
              <a:rPr lang="en-US" altLang="ko-KR" dirty="0" err="1"/>
              <a:t>사회적</a:t>
            </a:r>
            <a:r>
              <a:rPr lang="en-US" altLang="ko-KR" dirty="0"/>
              <a:t> </a:t>
            </a:r>
            <a:r>
              <a:rPr lang="en-US" altLang="ko-KR" dirty="0" err="1"/>
              <a:t>취약성</a:t>
            </a:r>
            <a:r>
              <a:rPr lang="en-US" altLang="ko-KR" dirty="0"/>
              <a:t>, </a:t>
            </a:r>
            <a:r>
              <a:rPr lang="en-US" altLang="ko-KR" dirty="0" err="1"/>
              <a:t>그리고</a:t>
            </a:r>
            <a:r>
              <a:rPr lang="en-US" altLang="ko-KR" dirty="0"/>
              <a:t> </a:t>
            </a:r>
            <a:r>
              <a:rPr lang="en-US" altLang="ko-KR" dirty="0" err="1"/>
              <a:t>의료</a:t>
            </a:r>
            <a:r>
              <a:rPr lang="en-US" altLang="ko-KR" dirty="0"/>
              <a:t> </a:t>
            </a:r>
            <a:r>
              <a:rPr lang="en-US" altLang="ko-KR" dirty="0" err="1"/>
              <a:t>접근성</a:t>
            </a:r>
            <a:r>
              <a:rPr lang="en-US" altLang="ko-KR" dirty="0"/>
              <a:t> </a:t>
            </a:r>
            <a:r>
              <a:rPr lang="en-US" altLang="ko-KR" dirty="0" err="1"/>
              <a:t>부족이</a:t>
            </a:r>
            <a:r>
              <a:rPr lang="en-US" altLang="ko-KR" dirty="0"/>
              <a:t> </a:t>
            </a:r>
            <a:r>
              <a:rPr lang="en-US" altLang="ko-KR" dirty="0" err="1"/>
              <a:t>복합적으로</a:t>
            </a:r>
            <a:r>
              <a:rPr lang="en-US" altLang="ko-KR" dirty="0"/>
              <a:t> </a:t>
            </a:r>
            <a:r>
              <a:rPr lang="en-US" altLang="ko-KR" dirty="0" err="1"/>
              <a:t>작용한</a:t>
            </a:r>
            <a:r>
              <a:rPr lang="en-US" altLang="ko-KR" dirty="0"/>
              <a:t> </a:t>
            </a:r>
            <a:r>
              <a:rPr lang="en-US" altLang="ko-KR" dirty="0" err="1"/>
              <a:t>결과라고</a:t>
            </a:r>
            <a:r>
              <a:rPr lang="en-US" altLang="ko-KR" dirty="0"/>
              <a:t> 할 수 </a:t>
            </a:r>
            <a:r>
              <a:rPr lang="en-US" altLang="ko-KR" dirty="0" err="1"/>
              <a:t>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따라서</a:t>
            </a:r>
            <a:r>
              <a:rPr lang="en-US" altLang="ko-KR" dirty="0"/>
              <a:t> </a:t>
            </a:r>
            <a:r>
              <a:rPr lang="en-US" altLang="ko-KR" dirty="0" err="1"/>
              <a:t>앞으로는</a:t>
            </a:r>
            <a:r>
              <a:rPr lang="en-US" altLang="ko-KR" dirty="0"/>
              <a:t> </a:t>
            </a:r>
            <a:r>
              <a:rPr lang="en-US" altLang="ko-KR" dirty="0" err="1"/>
              <a:t>고위험군</a:t>
            </a:r>
            <a:r>
              <a:rPr lang="en-US" altLang="ko-KR" dirty="0"/>
              <a:t> </a:t>
            </a:r>
            <a:r>
              <a:rPr lang="en-US" altLang="ko-KR" dirty="0" err="1"/>
              <a:t>정기검진</a:t>
            </a:r>
            <a:r>
              <a:rPr lang="en-US" altLang="ko-KR" dirty="0"/>
              <a:t> </a:t>
            </a:r>
            <a:r>
              <a:rPr lang="en-US" altLang="ko-KR" dirty="0" err="1"/>
              <a:t>강화</a:t>
            </a:r>
            <a:r>
              <a:rPr lang="en-US" altLang="ko-KR" dirty="0"/>
              <a:t>, </a:t>
            </a:r>
            <a:r>
              <a:rPr lang="en-US" altLang="ko-KR" dirty="0" err="1"/>
              <a:t>만성질환자</a:t>
            </a:r>
            <a:r>
              <a:rPr lang="en-US" altLang="ko-KR" dirty="0"/>
              <a:t> </a:t>
            </a:r>
            <a:r>
              <a:rPr lang="en-US" altLang="ko-KR" dirty="0" err="1"/>
              <a:t>통합관리</a:t>
            </a:r>
            <a:r>
              <a:rPr lang="en-US" altLang="ko-KR" dirty="0"/>
              <a:t>, </a:t>
            </a:r>
            <a:r>
              <a:rPr lang="en-US" altLang="ko-KR" dirty="0" err="1"/>
              <a:t>정신건강</a:t>
            </a:r>
            <a:r>
              <a:rPr lang="en-US" altLang="ko-KR" dirty="0"/>
              <a:t> </a:t>
            </a:r>
            <a:r>
              <a:rPr lang="en-US" altLang="ko-KR" dirty="0" err="1"/>
              <a:t>지원과</a:t>
            </a:r>
            <a:r>
              <a:rPr lang="en-US" altLang="ko-KR" dirty="0"/>
              <a:t> </a:t>
            </a:r>
            <a:r>
              <a:rPr lang="en-US" altLang="ko-KR" dirty="0" err="1"/>
              <a:t>방문간호</a:t>
            </a:r>
            <a:r>
              <a:rPr lang="en-US" altLang="ko-KR" dirty="0"/>
              <a:t> </a:t>
            </a:r>
            <a:r>
              <a:rPr lang="en-US" altLang="ko-KR" dirty="0" err="1"/>
              <a:t>확대</a:t>
            </a:r>
            <a:r>
              <a:rPr lang="en-US" altLang="ko-KR" dirty="0"/>
              <a:t>, </a:t>
            </a:r>
            <a:r>
              <a:rPr lang="en-US" altLang="ko-KR" dirty="0" err="1"/>
              <a:t>지역사회</a:t>
            </a:r>
            <a:r>
              <a:rPr lang="en-US" altLang="ko-KR" dirty="0"/>
              <a:t> </a:t>
            </a:r>
            <a:r>
              <a:rPr lang="en-US" altLang="ko-KR" dirty="0" err="1"/>
              <a:t>기반의</a:t>
            </a:r>
            <a:r>
              <a:rPr lang="en-US" altLang="ko-KR" dirty="0"/>
              <a:t> </a:t>
            </a:r>
            <a:r>
              <a:rPr lang="en-US" altLang="ko-KR" dirty="0" err="1"/>
              <a:t>통합</a:t>
            </a:r>
            <a:r>
              <a:rPr lang="en-US" altLang="ko-KR" dirty="0"/>
              <a:t> </a:t>
            </a:r>
            <a:r>
              <a:rPr lang="en-US" altLang="ko-KR" dirty="0" err="1"/>
              <a:t>결핵관리체계</a:t>
            </a:r>
            <a:r>
              <a:rPr lang="en-US" altLang="ko-KR" dirty="0"/>
              <a:t> </a:t>
            </a:r>
            <a:r>
              <a:rPr lang="en-US" altLang="ko-KR" dirty="0" err="1"/>
              <a:t>구축이</a:t>
            </a:r>
            <a:r>
              <a:rPr lang="en-US" altLang="ko-KR" dirty="0"/>
              <a:t> </a:t>
            </a:r>
            <a:r>
              <a:rPr lang="en-US" altLang="ko-KR" dirty="0" err="1"/>
              <a:t>필요합니다</a:t>
            </a:r>
            <a:r>
              <a:rPr lang="en-US" altLang="ko-KR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altLang="ko-KR" dirty="0" err="1"/>
              <a:t>마지막으로</a:t>
            </a:r>
            <a:r>
              <a:rPr lang="en-US" altLang="ko-KR" dirty="0"/>
              <a:t> </a:t>
            </a:r>
            <a:r>
              <a:rPr lang="en-US" altLang="ko-KR" dirty="0" err="1"/>
              <a:t>지역사회</a:t>
            </a:r>
            <a:r>
              <a:rPr lang="en-US" altLang="ko-KR" dirty="0"/>
              <a:t> </a:t>
            </a:r>
            <a:r>
              <a:rPr lang="en-US" altLang="ko-KR" dirty="0" err="1"/>
              <a:t>자원입니다.양산시는</a:t>
            </a:r>
            <a:r>
              <a:rPr lang="en-US" altLang="ko-KR" dirty="0"/>
              <a:t> </a:t>
            </a:r>
            <a:r>
              <a:rPr lang="en-US" altLang="ko-KR" dirty="0" err="1"/>
              <a:t>양산부산대병원</a:t>
            </a:r>
            <a:r>
              <a:rPr lang="en-US" altLang="ko-KR" dirty="0"/>
              <a:t> 등 </a:t>
            </a:r>
            <a:r>
              <a:rPr lang="en-US" altLang="ko-KR" dirty="0" err="1"/>
              <a:t>대형</a:t>
            </a:r>
            <a:r>
              <a:rPr lang="en-US" altLang="ko-KR" dirty="0"/>
              <a:t> </a:t>
            </a:r>
            <a:r>
              <a:rPr lang="en-US" altLang="ko-KR" dirty="0" err="1"/>
              <a:t>의료기관을</a:t>
            </a:r>
            <a:r>
              <a:rPr lang="en-US" altLang="ko-KR" dirty="0"/>
              <a:t> </a:t>
            </a:r>
            <a:r>
              <a:rPr lang="en-US" altLang="ko-KR" dirty="0" err="1"/>
              <a:t>중심으로</a:t>
            </a:r>
            <a:r>
              <a:rPr lang="en-US" altLang="ko-KR" dirty="0"/>
              <a:t> </a:t>
            </a:r>
            <a:r>
              <a:rPr lang="en-US" altLang="ko-KR" dirty="0" err="1"/>
              <a:t>결핵</a:t>
            </a:r>
            <a:r>
              <a:rPr lang="en-US" altLang="ko-KR" dirty="0"/>
              <a:t> </a:t>
            </a:r>
            <a:r>
              <a:rPr lang="en-US" altLang="ko-KR" dirty="0" err="1"/>
              <a:t>진단</a:t>
            </a:r>
            <a:r>
              <a:rPr lang="en-US" altLang="ko-KR" dirty="0"/>
              <a:t> 및 </a:t>
            </a:r>
            <a:r>
              <a:rPr lang="en-US" altLang="ko-KR" dirty="0" err="1"/>
              <a:t>치료</a:t>
            </a:r>
            <a:r>
              <a:rPr lang="en-US" altLang="ko-KR" dirty="0"/>
              <a:t> </a:t>
            </a:r>
            <a:r>
              <a:rPr lang="en-US" altLang="ko-KR" dirty="0" err="1"/>
              <a:t>인프라가</a:t>
            </a:r>
            <a:r>
              <a:rPr lang="en-US" altLang="ko-KR" dirty="0"/>
              <a:t> 잘 </a:t>
            </a:r>
            <a:r>
              <a:rPr lang="en-US" altLang="ko-KR" dirty="0" err="1"/>
              <a:t>구축되어</a:t>
            </a:r>
            <a:r>
              <a:rPr lang="en-US" altLang="ko-KR" dirty="0"/>
              <a:t> </a:t>
            </a:r>
            <a:r>
              <a:rPr lang="en-US" altLang="ko-KR" dirty="0" err="1"/>
              <a:t>있으며</a:t>
            </a:r>
            <a:r>
              <a:rPr lang="en-US" altLang="ko-KR" dirty="0"/>
              <a:t>, </a:t>
            </a:r>
            <a:r>
              <a:rPr lang="en-US" altLang="ko-KR" dirty="0" err="1"/>
              <a:t>보건소와</a:t>
            </a:r>
            <a:r>
              <a:rPr lang="en-US" altLang="ko-KR" dirty="0"/>
              <a:t> </a:t>
            </a:r>
            <a:r>
              <a:rPr lang="en-US" altLang="ko-KR" dirty="0" err="1"/>
              <a:t>민간의료기관의</a:t>
            </a:r>
            <a:r>
              <a:rPr lang="en-US" altLang="ko-KR" dirty="0"/>
              <a:t> </a:t>
            </a:r>
            <a:r>
              <a:rPr lang="en-US" altLang="ko-KR" dirty="0" err="1"/>
              <a:t>연계체계도</a:t>
            </a:r>
            <a:r>
              <a:rPr lang="en-US" altLang="ko-KR" dirty="0"/>
              <a:t> </a:t>
            </a:r>
            <a:r>
              <a:rPr lang="en-US" altLang="ko-KR" dirty="0" err="1"/>
              <a:t>비교적</a:t>
            </a:r>
            <a:r>
              <a:rPr lang="en-US" altLang="ko-KR" dirty="0"/>
              <a:t> </a:t>
            </a:r>
            <a:r>
              <a:rPr lang="en-US" altLang="ko-KR" dirty="0" err="1"/>
              <a:t>안정적이다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그러나</a:t>
            </a:r>
            <a:r>
              <a:rPr lang="en-US" altLang="ko-KR" dirty="0"/>
              <a:t> </a:t>
            </a:r>
            <a:r>
              <a:rPr lang="en-US" altLang="ko-KR" dirty="0" err="1"/>
              <a:t>권역별로</a:t>
            </a:r>
            <a:r>
              <a:rPr lang="en-US" altLang="ko-KR" dirty="0"/>
              <a:t> </a:t>
            </a:r>
            <a:r>
              <a:rPr lang="en-US" altLang="ko-KR" dirty="0" err="1"/>
              <a:t>자원</a:t>
            </a:r>
            <a:r>
              <a:rPr lang="en-US" altLang="ko-KR" dirty="0"/>
              <a:t> </a:t>
            </a:r>
            <a:r>
              <a:rPr lang="en-US" altLang="ko-KR" dirty="0" err="1"/>
              <a:t>분포가</a:t>
            </a:r>
            <a:r>
              <a:rPr lang="en-US" altLang="ko-KR" dirty="0"/>
              <a:t> </a:t>
            </a:r>
            <a:r>
              <a:rPr lang="en-US" altLang="ko-KR" dirty="0" err="1"/>
              <a:t>불균형하며</a:t>
            </a:r>
            <a:r>
              <a:rPr lang="en-US" altLang="ko-KR" dirty="0"/>
              <a:t>, </a:t>
            </a:r>
            <a:r>
              <a:rPr lang="en-US" altLang="ko-KR" dirty="0" err="1"/>
              <a:t>외곽지역은</a:t>
            </a:r>
            <a:r>
              <a:rPr lang="en-US" altLang="ko-KR" dirty="0"/>
              <a:t> </a:t>
            </a:r>
            <a:r>
              <a:rPr lang="en-US" altLang="ko-KR" dirty="0" err="1"/>
              <a:t>이동식</a:t>
            </a:r>
            <a:r>
              <a:rPr lang="en-US" altLang="ko-KR" dirty="0"/>
              <a:t> </a:t>
            </a:r>
            <a:r>
              <a:rPr lang="en-US" altLang="ko-KR" dirty="0" err="1"/>
              <a:t>검진</a:t>
            </a:r>
            <a:r>
              <a:rPr lang="en-US" altLang="ko-KR" dirty="0"/>
              <a:t> </a:t>
            </a:r>
            <a:r>
              <a:rPr lang="en-US" altLang="ko-KR" dirty="0" err="1"/>
              <a:t>차량이나</a:t>
            </a:r>
            <a:r>
              <a:rPr lang="en-US" altLang="ko-KR" dirty="0"/>
              <a:t> </a:t>
            </a:r>
            <a:r>
              <a:rPr lang="en-US" altLang="ko-KR" dirty="0" err="1"/>
              <a:t>방문건강관리</a:t>
            </a:r>
            <a:r>
              <a:rPr lang="en-US" altLang="ko-KR" dirty="0"/>
              <a:t> </a:t>
            </a:r>
            <a:r>
              <a:rPr lang="en-US" altLang="ko-KR" dirty="0" err="1"/>
              <a:t>서비스에</a:t>
            </a:r>
            <a:r>
              <a:rPr lang="en-US" altLang="ko-KR" dirty="0"/>
              <a:t> </a:t>
            </a:r>
            <a:r>
              <a:rPr lang="en-US" altLang="ko-KR" dirty="0" err="1"/>
              <a:t>의존하는</a:t>
            </a:r>
            <a:r>
              <a:rPr lang="en-US" altLang="ko-KR" dirty="0"/>
              <a:t> </a:t>
            </a:r>
            <a:r>
              <a:rPr lang="en-US" altLang="ko-KR" dirty="0" err="1"/>
              <a:t>실정이다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특히</a:t>
            </a:r>
            <a:r>
              <a:rPr lang="en-US" altLang="ko-KR" dirty="0"/>
              <a:t> </a:t>
            </a:r>
            <a:r>
              <a:rPr lang="en-US" altLang="ko-KR" dirty="0" err="1"/>
              <a:t>결핵관리를</a:t>
            </a:r>
            <a:r>
              <a:rPr lang="en-US" altLang="ko-KR" dirty="0"/>
              <a:t> </a:t>
            </a:r>
            <a:r>
              <a:rPr lang="en-US" altLang="ko-KR" dirty="0" err="1"/>
              <a:t>담당하는</a:t>
            </a:r>
            <a:r>
              <a:rPr lang="en-US" altLang="ko-KR" dirty="0"/>
              <a:t> </a:t>
            </a:r>
            <a:r>
              <a:rPr lang="en-US" altLang="ko-KR" dirty="0" err="1"/>
              <a:t>인력이</a:t>
            </a:r>
            <a:r>
              <a:rPr lang="en-US" altLang="ko-KR" dirty="0"/>
              <a:t> </a:t>
            </a:r>
            <a:r>
              <a:rPr lang="en-US" altLang="ko-KR" dirty="0" err="1"/>
              <a:t>부족하고</a:t>
            </a:r>
            <a:r>
              <a:rPr lang="en-US" altLang="ko-KR" dirty="0"/>
              <a:t>, </a:t>
            </a:r>
            <a:r>
              <a:rPr lang="en-US" altLang="ko-KR" dirty="0" err="1"/>
              <a:t>다문화·외국인</a:t>
            </a:r>
            <a:r>
              <a:rPr lang="en-US" altLang="ko-KR" dirty="0"/>
              <a:t> </a:t>
            </a:r>
            <a:r>
              <a:rPr lang="en-US" altLang="ko-KR" dirty="0" err="1"/>
              <a:t>대상</a:t>
            </a:r>
            <a:r>
              <a:rPr lang="en-US" altLang="ko-KR" dirty="0"/>
              <a:t> </a:t>
            </a:r>
            <a:r>
              <a:rPr lang="en-US" altLang="ko-KR" dirty="0" err="1"/>
              <a:t>다언어</a:t>
            </a:r>
            <a:r>
              <a:rPr lang="en-US" altLang="ko-KR" dirty="0"/>
              <a:t> </a:t>
            </a:r>
            <a:r>
              <a:rPr lang="en-US" altLang="ko-KR" dirty="0" err="1"/>
              <a:t>교육이</a:t>
            </a:r>
            <a:r>
              <a:rPr lang="en-US" altLang="ko-KR" dirty="0"/>
              <a:t> </a:t>
            </a:r>
            <a:r>
              <a:rPr lang="en-US" altLang="ko-KR" dirty="0" err="1"/>
              <a:t>충분하지</a:t>
            </a:r>
            <a:r>
              <a:rPr lang="en-US" altLang="ko-KR" dirty="0"/>
              <a:t> </a:t>
            </a:r>
            <a:r>
              <a:rPr lang="en-US" altLang="ko-KR" dirty="0" err="1"/>
              <a:t>않아</a:t>
            </a:r>
            <a:r>
              <a:rPr lang="en-US" altLang="ko-KR" dirty="0"/>
              <a:t> </a:t>
            </a:r>
            <a:r>
              <a:rPr lang="en-US" altLang="ko-KR" dirty="0" err="1"/>
              <a:t>복약순응도와</a:t>
            </a:r>
            <a:r>
              <a:rPr lang="en-US" altLang="ko-KR" dirty="0"/>
              <a:t> </a:t>
            </a:r>
            <a:r>
              <a:rPr lang="en-US" altLang="ko-KR" dirty="0" err="1"/>
              <a:t>치료</a:t>
            </a:r>
            <a:r>
              <a:rPr lang="en-US" altLang="ko-KR" dirty="0"/>
              <a:t> </a:t>
            </a:r>
            <a:r>
              <a:rPr lang="en-US" altLang="ko-KR" dirty="0" err="1"/>
              <a:t>지속률</a:t>
            </a:r>
            <a:r>
              <a:rPr lang="en-US" altLang="ko-KR" dirty="0"/>
              <a:t> </a:t>
            </a:r>
            <a:r>
              <a:rPr lang="en-US" altLang="ko-KR" dirty="0" err="1"/>
              <a:t>향상에</a:t>
            </a:r>
            <a:r>
              <a:rPr lang="en-US" altLang="ko-KR" dirty="0"/>
              <a:t> </a:t>
            </a:r>
            <a:r>
              <a:rPr lang="en-US" altLang="ko-KR" dirty="0" err="1"/>
              <a:t>한계가</a:t>
            </a:r>
            <a:r>
              <a:rPr lang="en-US" altLang="ko-KR" dirty="0"/>
              <a:t> </a:t>
            </a:r>
            <a:r>
              <a:rPr lang="en-US" altLang="ko-KR" dirty="0" err="1"/>
              <a:t>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앞으로는</a:t>
            </a:r>
            <a:r>
              <a:rPr lang="en-US" altLang="ko-KR" dirty="0"/>
              <a:t> </a:t>
            </a:r>
            <a:r>
              <a:rPr lang="en-US" altLang="ko-KR" dirty="0" err="1"/>
              <a:t>지역사회</a:t>
            </a:r>
            <a:r>
              <a:rPr lang="en-US" altLang="ko-KR" dirty="0"/>
              <a:t> </a:t>
            </a:r>
            <a:r>
              <a:rPr lang="en-US" altLang="ko-KR" dirty="0" err="1"/>
              <a:t>자원</a:t>
            </a:r>
            <a:r>
              <a:rPr lang="en-US" altLang="ko-KR" dirty="0"/>
              <a:t> 간 </a:t>
            </a:r>
            <a:r>
              <a:rPr lang="en-US" altLang="ko-KR" dirty="0" err="1"/>
              <a:t>협력체계</a:t>
            </a:r>
            <a:r>
              <a:rPr lang="en-US" altLang="ko-KR" dirty="0"/>
              <a:t> </a:t>
            </a:r>
            <a:r>
              <a:rPr lang="en-US" altLang="ko-KR" dirty="0" err="1"/>
              <a:t>강화</a:t>
            </a:r>
            <a:r>
              <a:rPr lang="en-US" altLang="ko-KR" dirty="0"/>
              <a:t>, </a:t>
            </a:r>
            <a:r>
              <a:rPr lang="en-US" altLang="ko-KR" dirty="0" err="1"/>
              <a:t>보건소-의료기관-복지시설</a:t>
            </a:r>
            <a:r>
              <a:rPr lang="en-US" altLang="ko-KR" dirty="0"/>
              <a:t> 간 </a:t>
            </a:r>
            <a:r>
              <a:rPr lang="en-US" altLang="ko-KR" dirty="0" err="1"/>
              <a:t>통합관리망</a:t>
            </a:r>
            <a:r>
              <a:rPr lang="en-US" altLang="ko-KR" dirty="0"/>
              <a:t> </a:t>
            </a:r>
            <a:r>
              <a:rPr lang="en-US" altLang="ko-KR" dirty="0" err="1"/>
              <a:t>구축</a:t>
            </a:r>
            <a:r>
              <a:rPr lang="en-US" altLang="ko-KR" dirty="0"/>
              <a:t>, </a:t>
            </a:r>
            <a:r>
              <a:rPr lang="en-US" altLang="ko-KR" dirty="0" err="1"/>
              <a:t>인력</a:t>
            </a:r>
            <a:r>
              <a:rPr lang="en-US" altLang="ko-KR" dirty="0"/>
              <a:t> </a:t>
            </a:r>
            <a:r>
              <a:rPr lang="en-US" altLang="ko-KR" dirty="0" err="1"/>
              <a:t>확충</a:t>
            </a:r>
            <a:r>
              <a:rPr lang="en-US" altLang="ko-KR" dirty="0"/>
              <a:t> 및 </a:t>
            </a:r>
            <a:r>
              <a:rPr lang="en-US" altLang="ko-KR" dirty="0" err="1"/>
              <a:t>접근성</a:t>
            </a:r>
            <a:r>
              <a:rPr lang="en-US" altLang="ko-KR" dirty="0"/>
              <a:t> </a:t>
            </a:r>
            <a:r>
              <a:rPr lang="en-US" altLang="ko-KR" dirty="0" err="1"/>
              <a:t>개선이</a:t>
            </a:r>
            <a:r>
              <a:rPr lang="en-US" altLang="ko-KR" dirty="0"/>
              <a:t> </a:t>
            </a:r>
            <a:r>
              <a:rPr lang="en-US" altLang="ko-KR" dirty="0" err="1"/>
              <a:t>필요하다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결핵은</a:t>
            </a:r>
            <a:r>
              <a:rPr lang="en-US" altLang="ko-KR" dirty="0"/>
              <a:t> </a:t>
            </a:r>
            <a:r>
              <a:rPr lang="en-US" altLang="ko-KR" dirty="0" err="1"/>
              <a:t>개인의</a:t>
            </a:r>
            <a:r>
              <a:rPr lang="en-US" altLang="ko-KR" dirty="0"/>
              <a:t> </a:t>
            </a:r>
            <a:r>
              <a:rPr lang="en-US" altLang="ko-KR" dirty="0" err="1"/>
              <a:t>질병이</a:t>
            </a:r>
            <a:r>
              <a:rPr lang="en-US" altLang="ko-KR" dirty="0"/>
              <a:t> </a:t>
            </a:r>
            <a:r>
              <a:rPr lang="en-US" altLang="ko-KR" dirty="0" err="1"/>
              <a:t>아니라</a:t>
            </a:r>
            <a:r>
              <a:rPr lang="en-US" altLang="ko-KR" dirty="0"/>
              <a:t> </a:t>
            </a:r>
            <a:r>
              <a:rPr lang="en-US" altLang="ko-KR" dirty="0" err="1"/>
              <a:t>지역사회의</a:t>
            </a:r>
            <a:r>
              <a:rPr lang="en-US" altLang="ko-KR" dirty="0"/>
              <a:t> </a:t>
            </a:r>
            <a:r>
              <a:rPr lang="en-US" altLang="ko-KR" dirty="0" err="1"/>
              <a:t>관리역량을</a:t>
            </a:r>
            <a:r>
              <a:rPr lang="en-US" altLang="ko-KR" dirty="0"/>
              <a:t> </a:t>
            </a:r>
            <a:r>
              <a:rPr lang="en-US" altLang="ko-KR" dirty="0" err="1"/>
              <a:t>반영하는</a:t>
            </a:r>
            <a:r>
              <a:rPr lang="en-US" altLang="ko-KR" dirty="0"/>
              <a:t> </a:t>
            </a:r>
            <a:r>
              <a:rPr lang="en-US" altLang="ko-KR" dirty="0" err="1"/>
              <a:t>공공보건지표이므로</a:t>
            </a:r>
            <a:r>
              <a:rPr lang="en-US" altLang="ko-KR" dirty="0"/>
              <a:t>, </a:t>
            </a:r>
            <a:r>
              <a:rPr lang="en-US" altLang="ko-KR" dirty="0" err="1"/>
              <a:t>자원의</a:t>
            </a:r>
            <a:r>
              <a:rPr lang="en-US" altLang="ko-KR" dirty="0"/>
              <a:t> </a:t>
            </a:r>
            <a:r>
              <a:rPr lang="en-US" altLang="ko-KR" dirty="0" err="1"/>
              <a:t>효율적</a:t>
            </a:r>
            <a:r>
              <a:rPr lang="en-US" altLang="ko-KR" dirty="0"/>
              <a:t> </a:t>
            </a:r>
            <a:r>
              <a:rPr lang="en-US" altLang="ko-KR" dirty="0" err="1"/>
              <a:t>배분이</a:t>
            </a:r>
            <a:r>
              <a:rPr lang="en-US" altLang="ko-KR" dirty="0"/>
              <a:t> </a:t>
            </a:r>
            <a:r>
              <a:rPr lang="en-US" altLang="ko-KR" dirty="0" err="1"/>
              <a:t>결핵</a:t>
            </a:r>
            <a:r>
              <a:rPr lang="en-US" altLang="ko-KR" dirty="0"/>
              <a:t> </a:t>
            </a:r>
            <a:r>
              <a:rPr lang="en-US" altLang="ko-KR" dirty="0" err="1"/>
              <a:t>감소의</a:t>
            </a:r>
            <a:r>
              <a:rPr lang="en-US" altLang="ko-KR" dirty="0"/>
              <a:t> </a:t>
            </a:r>
            <a:r>
              <a:rPr lang="en-US" altLang="ko-KR" dirty="0" err="1"/>
              <a:t>핵심</a:t>
            </a:r>
            <a:r>
              <a:rPr lang="en-US" altLang="ko-KR" dirty="0"/>
              <a:t> </a:t>
            </a:r>
            <a:r>
              <a:rPr lang="en-US" altLang="ko-KR" dirty="0" err="1"/>
              <a:t>열쇠이다</a:t>
            </a:r>
            <a:r>
              <a:rPr lang="en-US" altLang="ko-KR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마지막으로 지역사회 자원입니다.양산시는 양산부산대병원 등 대형 </a:t>
            </a:r>
          </a:p>
          <a:p>
            <a:r>
              <a:rPr lang="en-US"/>
              <a:t>의료기관을 중심으로 결핵 진단 및 </a:t>
            </a:r>
          </a:p>
          <a:p>
            <a:r>
              <a:rPr lang="en-US"/>
              <a:t>치료 인프라가 잘 구축되어 있으며, </a:t>
            </a:r>
          </a:p>
          <a:p>
            <a:r>
              <a:rPr lang="en-US"/>
              <a:t>보건소와 민간의료기관의 연계체계</a:t>
            </a:r>
          </a:p>
          <a:p>
            <a:r>
              <a:rPr lang="en-US"/>
              <a:t>도 비교적 안정적이다.</a:t>
            </a:r>
          </a:p>
          <a:p>
            <a:r>
              <a:rPr lang="en-US"/>
              <a:t>그러나 권역별로 자원 분포가 불균</a:t>
            </a:r>
          </a:p>
          <a:p>
            <a:r>
              <a:rPr lang="en-US"/>
              <a:t>형하며, 외곽지역은 이동식 검진 차량이나 방문건강관리 서비스에 의</a:t>
            </a:r>
          </a:p>
          <a:p>
            <a:r>
              <a:rPr lang="en-US"/>
              <a:t>존하는 실정이다.</a:t>
            </a:r>
          </a:p>
          <a:p>
            <a:r>
              <a:rPr lang="en-US"/>
              <a:t>특히 결핵관리를 담당하는 인력이 </a:t>
            </a:r>
          </a:p>
          <a:p>
            <a:r>
              <a:rPr lang="en-US"/>
              <a:t>부족하고, 다문화·외국인 대상 다언</a:t>
            </a:r>
          </a:p>
          <a:p>
            <a:r>
              <a:rPr lang="en-US"/>
              <a:t>어 교육이 충분하지 않아 복약순응</a:t>
            </a:r>
          </a:p>
          <a:p>
            <a:r>
              <a:rPr lang="en-US"/>
              <a:t>도와 치료 지속률 향상에 한계가 </a:t>
            </a:r>
          </a:p>
          <a:p>
            <a:r>
              <a:rPr lang="en-US"/>
              <a:t>있다.</a:t>
            </a:r>
          </a:p>
          <a:p>
            <a:r>
              <a:rPr lang="en-US"/>
              <a:t>앞으로는 지역사회 자원 간 협력체</a:t>
            </a:r>
          </a:p>
          <a:p>
            <a:r>
              <a:rPr lang="en-US"/>
              <a:t>계 강화, 보건소-의료기관-복지시설 </a:t>
            </a:r>
          </a:p>
          <a:p>
            <a:r>
              <a:rPr lang="en-US"/>
              <a:t>간 통합관리망 구축, 인력 확충 및 </a:t>
            </a:r>
          </a:p>
          <a:p>
            <a:r>
              <a:rPr lang="en-US"/>
              <a:t>접근성 개선이 필요하다.</a:t>
            </a:r>
          </a:p>
          <a:p>
            <a:r>
              <a:rPr lang="en-US"/>
              <a:t>결핵은 개인의 질병이 아니라 지역</a:t>
            </a:r>
          </a:p>
          <a:p>
            <a:r>
              <a:rPr lang="en-US"/>
              <a:t>사회의 관리역량을 반영하는 공공</a:t>
            </a:r>
          </a:p>
          <a:p>
            <a:r>
              <a:rPr lang="en-US"/>
              <a:t>보건지표이므로, 자원의 효율적 배</a:t>
            </a:r>
          </a:p>
          <a:p>
            <a:r>
              <a:rPr lang="en-US"/>
              <a:t>분이 결핵 감소의 핵심 열쇠이다.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3D433-C146-341F-04CE-3451C0484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DCED661-C61A-BE28-F866-AA5279D82B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0478AD-1C61-6D47-21D5-B2A9C4E6197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AFC5C3F-182A-9A62-F327-9FC37E484A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74D6B46-FD43-03FE-E322-74B1B6D188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817FE1-37FC-DA93-5F99-64D037B500A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93D40-9F0D-AA2F-F1BC-88853BD1C0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936316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D5C8B-BA47-A41C-0461-D6547D0D6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ADCFDE-1B53-8561-BAF2-8BB3E7A408B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7622E6-AF28-DDDF-F5E9-46E031F4844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EF51827-5AF0-9488-2B6C-26CF6F706B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76D6E1D-AAFE-FB1B-6520-95E55C571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7F4BF0-BF92-D9C6-538A-B4741F02E0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1ADD7-DBD6-C7B1-A92A-E76438F6AA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691345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44355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ko-KR" altLang="en-US" sz="1200" dirty="0"/>
              <a:t>사</a:t>
            </a:r>
            <a:r>
              <a:rPr lang="en-US" altLang="ko-KR" sz="1200" dirty="0" err="1"/>
              <a:t>업의</a:t>
            </a:r>
            <a:r>
              <a:rPr lang="en-US" altLang="ko-KR" sz="1200" dirty="0"/>
              <a:t> </a:t>
            </a:r>
            <a:r>
              <a:rPr lang="en-US" altLang="ko-KR" sz="1200" dirty="0" err="1"/>
              <a:t>필요성입니다</a:t>
            </a:r>
            <a:r>
              <a:rPr lang="en-US" altLang="ko-KR" sz="1200" dirty="0"/>
              <a:t>. </a:t>
            </a:r>
            <a:r>
              <a:rPr lang="en-US" altLang="ko-KR" sz="1200" dirty="0" err="1"/>
              <a:t>슬라이드에서</a:t>
            </a:r>
            <a:r>
              <a:rPr lang="en-US" altLang="ko-KR" sz="1200" dirty="0"/>
              <a:t> </a:t>
            </a:r>
            <a:r>
              <a:rPr lang="en-US" altLang="ko-KR" sz="1200" dirty="0" err="1"/>
              <a:t>보시다시피</a:t>
            </a:r>
            <a:r>
              <a:rPr lang="en-US" altLang="ko-KR" sz="1200" dirty="0"/>
              <a:t>, </a:t>
            </a:r>
            <a:r>
              <a:rPr lang="ko-KR" altLang="en-US" sz="1200" dirty="0"/>
              <a:t>우리나라가 </a:t>
            </a:r>
            <a:r>
              <a:rPr lang="en-US" altLang="ko-KR" sz="1200" dirty="0"/>
              <a:t>OECD </a:t>
            </a:r>
            <a:r>
              <a:rPr lang="ko-KR" altLang="en-US" sz="1200" dirty="0"/>
              <a:t>국가 중 결핵 발생률 </a:t>
            </a:r>
            <a:r>
              <a:rPr lang="en-US" altLang="ko-KR" sz="1200" dirty="0"/>
              <a:t>1</a:t>
            </a:r>
            <a:r>
              <a:rPr lang="ko-KR" altLang="en-US" sz="1200" dirty="0"/>
              <a:t>위라는 사실은 잘 알려져 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이는 단순히 환자가 많다는 것을 넘어</a:t>
            </a:r>
            <a:r>
              <a:rPr lang="en-US" altLang="ko-KR" sz="1200" dirty="0"/>
              <a:t>, </a:t>
            </a:r>
            <a:r>
              <a:rPr lang="ko-KR" altLang="en-US" sz="1200" b="1" dirty="0"/>
              <a:t>공중보건 관리가 여전히 취약하다</a:t>
            </a:r>
            <a:r>
              <a:rPr lang="ko-KR" altLang="en-US" sz="1200" dirty="0"/>
              <a:t>는 방증입니다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특히 한국은 빠른 도시화와 인구 밀집도가 높았기 때문에 잠복결핵 감염자가 많았고</a:t>
            </a:r>
            <a:r>
              <a:rPr lang="en-US" altLang="ko-KR" sz="1200" dirty="0"/>
              <a:t>, </a:t>
            </a:r>
            <a:r>
              <a:rPr lang="ko-KR" altLang="en-US" sz="1200" dirty="0"/>
              <a:t>이들이 고령화되면서 면역 저하로 </a:t>
            </a:r>
            <a:r>
              <a:rPr lang="ko-KR" altLang="en-US" sz="1200" b="1" dirty="0"/>
              <a:t>잠복했던 결핵이 </a:t>
            </a:r>
            <a:r>
              <a:rPr lang="ko-KR" altLang="en-US" sz="1200" b="1" dirty="0" err="1"/>
              <a:t>재활성화</a:t>
            </a:r>
            <a:r>
              <a:rPr lang="ko-KR" altLang="en-US" sz="1200" dirty="0" err="1"/>
              <a:t>되는</a:t>
            </a:r>
            <a:r>
              <a:rPr lang="ko-KR" altLang="en-US" sz="1200" dirty="0"/>
              <a:t> 경우가 폭발적으로 증가하고 있습니다</a:t>
            </a:r>
            <a:r>
              <a:rPr lang="en-US" altLang="ko-KR" sz="1200" dirty="0"/>
              <a:t>.". </a:t>
            </a:r>
            <a:r>
              <a:rPr lang="en-US" altLang="ko-KR" sz="1200" dirty="0" err="1"/>
              <a:t>특히</a:t>
            </a:r>
            <a:r>
              <a:rPr lang="en-US" altLang="ko-KR" sz="1200" dirty="0"/>
              <a:t> </a:t>
            </a:r>
            <a:r>
              <a:rPr lang="en-US" altLang="ko-KR" sz="1200" dirty="0" err="1"/>
              <a:t>주목해야</a:t>
            </a:r>
            <a:r>
              <a:rPr lang="en-US" altLang="ko-KR" sz="1200" dirty="0"/>
              <a:t> 할 </a:t>
            </a:r>
            <a:r>
              <a:rPr lang="en-US" altLang="ko-KR" sz="1200" dirty="0" err="1"/>
              <a:t>점은</a:t>
            </a:r>
            <a:r>
              <a:rPr lang="en-US" altLang="ko-KR" sz="1200" dirty="0"/>
              <a:t> 65세 </a:t>
            </a:r>
            <a:r>
              <a:rPr lang="en-US" altLang="ko-KR" sz="1200" dirty="0" err="1"/>
              <a:t>이상</a:t>
            </a:r>
            <a:r>
              <a:rPr lang="en-US" altLang="ko-KR" sz="1200" dirty="0"/>
              <a:t> </a:t>
            </a:r>
            <a:r>
              <a:rPr lang="en-US" altLang="ko-KR" sz="1200" dirty="0" err="1"/>
              <a:t>고령층이</a:t>
            </a:r>
            <a:r>
              <a:rPr lang="en-US" altLang="ko-KR" sz="1200" dirty="0"/>
              <a:t> </a:t>
            </a:r>
            <a:r>
              <a:rPr lang="en-US" altLang="ko-KR" sz="1200" dirty="0" err="1"/>
              <a:t>전체</a:t>
            </a:r>
            <a:r>
              <a:rPr lang="en-US" altLang="ko-KR" sz="1200" dirty="0"/>
              <a:t> </a:t>
            </a:r>
            <a:r>
              <a:rPr lang="en-US" altLang="ko-KR" sz="1200" dirty="0" err="1"/>
              <a:t>환자의</a:t>
            </a:r>
            <a:r>
              <a:rPr lang="en-US" altLang="ko-KR" sz="1200" dirty="0"/>
              <a:t> 40% </a:t>
            </a:r>
            <a:r>
              <a:rPr lang="en-US" altLang="ko-KR" sz="1200" dirty="0" err="1"/>
              <a:t>이상을</a:t>
            </a:r>
            <a:r>
              <a:rPr lang="en-US" altLang="ko-KR" sz="1200" dirty="0"/>
              <a:t> </a:t>
            </a:r>
            <a:r>
              <a:rPr lang="en-US" altLang="ko-KR" sz="1200" dirty="0" err="1"/>
              <a:t>차지한다는</a:t>
            </a:r>
            <a:r>
              <a:rPr lang="en-US" altLang="ko-KR" sz="1200" dirty="0"/>
              <a:t> </a:t>
            </a:r>
            <a:r>
              <a:rPr lang="en-US" altLang="ko-KR" sz="1200" dirty="0" err="1"/>
              <a:t>것입니다</a:t>
            </a:r>
            <a:r>
              <a:rPr lang="en-US" altLang="ko-KR" sz="1200" dirty="0"/>
              <a:t>. </a:t>
            </a:r>
            <a:r>
              <a:rPr lang="en-US" altLang="ko-KR" sz="1200" dirty="0" err="1"/>
              <a:t>경남</a:t>
            </a:r>
            <a:r>
              <a:rPr lang="en-US" altLang="ko-KR" sz="1200" dirty="0"/>
              <a:t> </a:t>
            </a:r>
            <a:r>
              <a:rPr lang="en-US" altLang="ko-KR" sz="1200" dirty="0" err="1"/>
              <a:t>양산시의</a:t>
            </a:r>
            <a:r>
              <a:rPr lang="en-US" altLang="ko-KR" sz="1200" dirty="0"/>
              <a:t> </a:t>
            </a:r>
            <a:r>
              <a:rPr lang="en-US" altLang="ko-KR" sz="1200" dirty="0" err="1"/>
              <a:t>경우</a:t>
            </a:r>
            <a:r>
              <a:rPr lang="en-US" altLang="ko-KR" sz="1200" dirty="0"/>
              <a:t>, 2024년 </a:t>
            </a:r>
            <a:r>
              <a:rPr lang="en-US" altLang="ko-KR" sz="1200" dirty="0" err="1"/>
              <a:t>기준</a:t>
            </a:r>
            <a:r>
              <a:rPr lang="en-US" altLang="ko-KR" sz="1200" dirty="0"/>
              <a:t> </a:t>
            </a:r>
            <a:r>
              <a:rPr lang="en-US" altLang="ko-KR" sz="1200" dirty="0" err="1"/>
              <a:t>고령</a:t>
            </a:r>
            <a:r>
              <a:rPr lang="en-US" altLang="ko-KR" sz="1200" dirty="0"/>
              <a:t> </a:t>
            </a:r>
            <a:r>
              <a:rPr lang="en-US" altLang="ko-KR" sz="1200" dirty="0" err="1"/>
              <a:t>인구</a:t>
            </a:r>
            <a:r>
              <a:rPr lang="en-US" altLang="ko-KR" sz="1200" dirty="0"/>
              <a:t> </a:t>
            </a:r>
            <a:r>
              <a:rPr lang="en-US" altLang="ko-KR" sz="1200" dirty="0" err="1"/>
              <a:t>비율이</a:t>
            </a:r>
            <a:r>
              <a:rPr lang="en-US" altLang="ko-KR" sz="1200" dirty="0"/>
              <a:t> 약 20%로 </a:t>
            </a:r>
            <a:r>
              <a:rPr lang="en-US" altLang="ko-KR" sz="1200" dirty="0" err="1"/>
              <a:t>이미</a:t>
            </a:r>
            <a:r>
              <a:rPr lang="en-US" altLang="ko-KR" sz="1200" dirty="0"/>
              <a:t> </a:t>
            </a:r>
            <a:r>
              <a:rPr lang="en-US" altLang="ko-KR" sz="1200" dirty="0" err="1"/>
              <a:t>고령사회에</a:t>
            </a:r>
            <a:r>
              <a:rPr lang="en-US" altLang="ko-KR" sz="1200" dirty="0"/>
              <a:t> </a:t>
            </a:r>
            <a:r>
              <a:rPr lang="en-US" altLang="ko-KR" sz="1200" dirty="0" err="1"/>
              <a:t>진입했으며</a:t>
            </a:r>
            <a:r>
              <a:rPr lang="en-US" altLang="ko-KR" sz="1200" dirty="0"/>
              <a:t>, 2050년에는 40%를 </a:t>
            </a:r>
            <a:r>
              <a:rPr lang="en-US" altLang="ko-KR" sz="1200" dirty="0" err="1"/>
              <a:t>넘는</a:t>
            </a:r>
            <a:r>
              <a:rPr lang="en-US" altLang="ko-KR" sz="1200" dirty="0"/>
              <a:t> **'</a:t>
            </a:r>
            <a:r>
              <a:rPr lang="en-US" altLang="ko-KR" sz="1200" dirty="0" err="1"/>
              <a:t>초고령사회</a:t>
            </a:r>
            <a:r>
              <a:rPr lang="en-US" altLang="ko-KR" sz="1200" dirty="0"/>
              <a:t>'**가 될 </a:t>
            </a:r>
            <a:r>
              <a:rPr lang="en-US" altLang="ko-KR" sz="1200" dirty="0" err="1"/>
              <a:t>것으로</a:t>
            </a:r>
            <a:r>
              <a:rPr lang="en-US" altLang="ko-KR" sz="1200" dirty="0"/>
              <a:t> </a:t>
            </a:r>
            <a:r>
              <a:rPr lang="en-US" altLang="ko-KR" sz="1200" dirty="0" err="1"/>
              <a:t>예측됩니다</a:t>
            </a:r>
            <a:r>
              <a:rPr lang="en-US" altLang="ko-KR" sz="1200" dirty="0"/>
              <a:t>. </a:t>
            </a:r>
            <a:r>
              <a:rPr lang="en-US" altLang="ko-KR" sz="1200" dirty="0" err="1"/>
              <a:t>이러한</a:t>
            </a:r>
            <a:r>
              <a:rPr lang="en-US" altLang="ko-KR" sz="1200" dirty="0"/>
              <a:t> </a:t>
            </a:r>
            <a:r>
              <a:rPr lang="en-US" altLang="ko-KR" sz="1200" dirty="0" err="1"/>
              <a:t>인구</a:t>
            </a:r>
            <a:r>
              <a:rPr lang="en-US" altLang="ko-KR" sz="1200" dirty="0"/>
              <a:t> </a:t>
            </a:r>
            <a:r>
              <a:rPr lang="en-US" altLang="ko-KR" sz="1200" dirty="0" err="1"/>
              <a:t>구조적</a:t>
            </a:r>
            <a:r>
              <a:rPr lang="en-US" altLang="ko-KR" sz="1200" dirty="0"/>
              <a:t> </a:t>
            </a:r>
            <a:r>
              <a:rPr lang="en-US" altLang="ko-KR" sz="1200" dirty="0" err="1"/>
              <a:t>특성상</a:t>
            </a:r>
            <a:r>
              <a:rPr lang="en-US" altLang="ko-KR" sz="1200" dirty="0"/>
              <a:t> </a:t>
            </a:r>
            <a:r>
              <a:rPr lang="en-US" altLang="ko-KR" sz="1200" dirty="0" err="1"/>
              <a:t>결핵</a:t>
            </a:r>
            <a:r>
              <a:rPr lang="en-US" altLang="ko-KR" sz="1200" dirty="0"/>
              <a:t> </a:t>
            </a:r>
            <a:r>
              <a:rPr lang="en-US" altLang="ko-KR" sz="1200" dirty="0" err="1"/>
              <a:t>발생</a:t>
            </a:r>
            <a:r>
              <a:rPr lang="en-US" altLang="ko-KR" sz="1200" dirty="0"/>
              <a:t> </a:t>
            </a:r>
            <a:r>
              <a:rPr lang="en-US" altLang="ko-KR" sz="1200" dirty="0" err="1"/>
              <a:t>위험은</a:t>
            </a:r>
            <a:r>
              <a:rPr lang="en-US" altLang="ko-KR" sz="1200" dirty="0"/>
              <a:t> </a:t>
            </a:r>
            <a:r>
              <a:rPr lang="en-US" altLang="ko-KR" sz="1200" dirty="0" err="1"/>
              <a:t>더욱</a:t>
            </a:r>
            <a:r>
              <a:rPr lang="en-US" altLang="ko-KR" sz="1200" dirty="0"/>
              <a:t> </a:t>
            </a:r>
            <a:r>
              <a:rPr lang="en-US" altLang="ko-KR" sz="1200" dirty="0" err="1"/>
              <a:t>심화될</a:t>
            </a:r>
            <a:r>
              <a:rPr lang="en-US" altLang="ko-KR" sz="1200" dirty="0"/>
              <a:t> </a:t>
            </a:r>
            <a:r>
              <a:rPr lang="en-US" altLang="ko-KR" sz="1200" dirty="0" err="1"/>
              <a:t>것이</a:t>
            </a:r>
            <a:r>
              <a:rPr lang="en-US" altLang="ko-KR" sz="1200" dirty="0"/>
              <a:t> </a:t>
            </a:r>
            <a:r>
              <a:rPr lang="en-US" altLang="ko-KR" sz="1200" dirty="0" err="1"/>
              <a:t>명백하기에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양산시의</a:t>
            </a:r>
            <a:r>
              <a:rPr lang="en-US" altLang="ko-KR" sz="1200" dirty="0"/>
              <a:t> </a:t>
            </a:r>
            <a:r>
              <a:rPr lang="en-US" altLang="ko-KR" sz="1200" dirty="0" err="1"/>
              <a:t>선제적</a:t>
            </a:r>
            <a:r>
              <a:rPr lang="en-US" altLang="ko-KR" sz="1200" dirty="0"/>
              <a:t> </a:t>
            </a:r>
            <a:r>
              <a:rPr lang="en-US" altLang="ko-KR" sz="1200" dirty="0" err="1"/>
              <a:t>결핵</a:t>
            </a:r>
            <a:r>
              <a:rPr lang="en-US" altLang="ko-KR" sz="1200" dirty="0"/>
              <a:t> </a:t>
            </a:r>
            <a:r>
              <a:rPr lang="en-US" altLang="ko-KR" sz="1200" dirty="0" err="1"/>
              <a:t>관리</a:t>
            </a:r>
            <a:r>
              <a:rPr lang="en-US" altLang="ko-KR" sz="1200" dirty="0"/>
              <a:t> </a:t>
            </a:r>
            <a:r>
              <a:rPr lang="en-US" altLang="ko-KR" sz="1200" dirty="0" err="1"/>
              <a:t>체계</a:t>
            </a:r>
            <a:r>
              <a:rPr lang="en-US" altLang="ko-KR" sz="1200" dirty="0"/>
              <a:t> </a:t>
            </a:r>
            <a:r>
              <a:rPr lang="en-US" altLang="ko-KR" sz="1200" dirty="0" err="1"/>
              <a:t>구축은</a:t>
            </a:r>
            <a:r>
              <a:rPr lang="en-US" altLang="ko-KR" sz="1200" dirty="0"/>
              <a:t> </a:t>
            </a:r>
            <a:r>
              <a:rPr lang="en-US" altLang="ko-KR" sz="1200" dirty="0" err="1"/>
              <a:t>매우</a:t>
            </a:r>
            <a:r>
              <a:rPr lang="en-US" altLang="ko-KR" sz="1200" dirty="0"/>
              <a:t> </a:t>
            </a:r>
            <a:r>
              <a:rPr lang="en-US" altLang="ko-KR" sz="1200" dirty="0" err="1"/>
              <a:t>시급합니다</a:t>
            </a:r>
            <a:r>
              <a:rPr lang="en-US" altLang="ko-KR" sz="1200" dirty="0"/>
              <a:t>."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altLang="ko-KR" sz="1200" dirty="0"/>
              <a:t>"본 </a:t>
            </a:r>
            <a:r>
              <a:rPr lang="en-US" altLang="ko-KR" sz="1200" dirty="0" err="1"/>
              <a:t>사업의</a:t>
            </a:r>
            <a:r>
              <a:rPr lang="en-US" altLang="ko-KR" sz="1200" dirty="0"/>
              <a:t> </a:t>
            </a:r>
            <a:r>
              <a:rPr lang="en-US" altLang="ko-KR" sz="1200" dirty="0" err="1"/>
              <a:t>궁극적인</a:t>
            </a:r>
            <a:r>
              <a:rPr lang="en-US" altLang="ko-KR" sz="1200" dirty="0"/>
              <a:t> </a:t>
            </a:r>
            <a:r>
              <a:rPr lang="en-US" altLang="ko-KR" sz="1200" dirty="0" err="1"/>
              <a:t>목적은</a:t>
            </a:r>
            <a:r>
              <a:rPr lang="en-US" altLang="ko-KR" sz="1200" dirty="0"/>
              <a:t> </a:t>
            </a:r>
            <a:r>
              <a:rPr lang="en-US" altLang="ko-KR" sz="1200" dirty="0" err="1"/>
              <a:t>결핵</a:t>
            </a:r>
            <a:r>
              <a:rPr lang="en-US" altLang="ko-KR" sz="1200" dirty="0"/>
              <a:t> </a:t>
            </a:r>
            <a:r>
              <a:rPr lang="en-US" altLang="ko-KR" sz="1200" dirty="0" err="1"/>
              <a:t>감염</a:t>
            </a:r>
            <a:r>
              <a:rPr lang="en-US" altLang="ko-KR" sz="1200" dirty="0"/>
              <a:t> </a:t>
            </a:r>
            <a:r>
              <a:rPr lang="en-US" altLang="ko-KR" sz="1200" dirty="0" err="1"/>
              <a:t>확산을</a:t>
            </a:r>
            <a:r>
              <a:rPr lang="en-US" altLang="ko-KR" sz="1200" dirty="0"/>
              <a:t> </a:t>
            </a:r>
            <a:r>
              <a:rPr lang="en-US" altLang="ko-KR" sz="1200" dirty="0" err="1"/>
              <a:t>차단하고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고령화</a:t>
            </a:r>
            <a:r>
              <a:rPr lang="en-US" altLang="ko-KR" sz="1200" dirty="0"/>
              <a:t> </a:t>
            </a:r>
            <a:r>
              <a:rPr lang="en-US" altLang="ko-KR" sz="1200" dirty="0" err="1"/>
              <a:t>사회에</a:t>
            </a:r>
            <a:r>
              <a:rPr lang="en-US" altLang="ko-KR" sz="1200" dirty="0"/>
              <a:t> </a:t>
            </a:r>
            <a:r>
              <a:rPr lang="en-US" altLang="ko-KR" sz="1200" dirty="0" err="1"/>
              <a:t>대응하는</a:t>
            </a:r>
            <a:r>
              <a:rPr lang="en-US" altLang="ko-KR" sz="1200" dirty="0"/>
              <a:t> </a:t>
            </a:r>
            <a:r>
              <a:rPr lang="en-US" altLang="ko-KR" sz="1200" dirty="0" err="1"/>
              <a:t>지역</a:t>
            </a:r>
            <a:r>
              <a:rPr lang="en-US" altLang="ko-KR" sz="1200" dirty="0"/>
              <a:t> </a:t>
            </a:r>
            <a:r>
              <a:rPr lang="en-US" altLang="ko-KR" sz="1200" dirty="0" err="1"/>
              <a:t>맞춤형</a:t>
            </a:r>
            <a:r>
              <a:rPr lang="en-US" altLang="ko-KR" sz="1200" dirty="0"/>
              <a:t> </a:t>
            </a:r>
            <a:r>
              <a:rPr lang="en-US" altLang="ko-KR" sz="1200" dirty="0" err="1"/>
              <a:t>감염병</a:t>
            </a:r>
            <a:r>
              <a:rPr lang="en-US" altLang="ko-KR" sz="1200" dirty="0"/>
              <a:t> </a:t>
            </a:r>
            <a:r>
              <a:rPr lang="en-US" altLang="ko-KR" sz="1200" dirty="0" err="1"/>
              <a:t>관리체계를</a:t>
            </a:r>
            <a:r>
              <a:rPr lang="en-US" altLang="ko-KR" sz="1200" dirty="0"/>
              <a:t> </a:t>
            </a:r>
            <a:r>
              <a:rPr lang="en-US" altLang="ko-KR" sz="1200" dirty="0" err="1"/>
              <a:t>구축하여</a:t>
            </a:r>
            <a:r>
              <a:rPr lang="en-US" altLang="ko-KR" sz="1200" dirty="0"/>
              <a:t> </a:t>
            </a:r>
            <a:r>
              <a:rPr lang="en-US" altLang="ko-KR" sz="1200" dirty="0" err="1"/>
              <a:t>주민의</a:t>
            </a:r>
            <a:r>
              <a:rPr lang="en-US" altLang="ko-KR" sz="1200" dirty="0"/>
              <a:t> </a:t>
            </a:r>
            <a:r>
              <a:rPr lang="en-US" altLang="ko-KR" sz="1200" dirty="0" err="1"/>
              <a:t>건강</a:t>
            </a:r>
            <a:r>
              <a:rPr lang="en-US" altLang="ko-KR" sz="1200" dirty="0"/>
              <a:t> </a:t>
            </a:r>
            <a:r>
              <a:rPr lang="en-US" altLang="ko-KR" sz="1200" dirty="0" err="1"/>
              <a:t>형평성을</a:t>
            </a:r>
            <a:r>
              <a:rPr lang="en-US" altLang="ko-KR" sz="1200" dirty="0"/>
              <a:t> </a:t>
            </a:r>
            <a:r>
              <a:rPr lang="en-US" altLang="ko-KR" sz="1200" dirty="0" err="1"/>
              <a:t>실현하는</a:t>
            </a:r>
            <a:r>
              <a:rPr lang="en-US" altLang="ko-KR" sz="1200" dirty="0"/>
              <a:t> </a:t>
            </a:r>
            <a:r>
              <a:rPr lang="en-US" altLang="ko-KR" sz="1200" dirty="0" err="1"/>
              <a:t>것입니다</a:t>
            </a:r>
            <a:r>
              <a:rPr lang="en-US" altLang="ko-KR" sz="1200" dirty="0"/>
              <a:t>. </a:t>
            </a:r>
            <a:r>
              <a:rPr lang="en-US" altLang="ko-KR" sz="1200" dirty="0" err="1"/>
              <a:t>세부적으로는</a:t>
            </a:r>
            <a:r>
              <a:rPr lang="en-US" altLang="ko-KR" sz="1200" dirty="0"/>
              <a:t> </a:t>
            </a:r>
            <a:r>
              <a:rPr lang="en-US" altLang="ko-KR" sz="1200" dirty="0" err="1"/>
              <a:t>이동</a:t>
            </a:r>
            <a:r>
              <a:rPr lang="en-US" altLang="ko-KR" sz="1200" dirty="0"/>
              <a:t> </a:t>
            </a:r>
            <a:r>
              <a:rPr lang="en-US" altLang="ko-KR" sz="1200" dirty="0" err="1"/>
              <a:t>검진</a:t>
            </a:r>
            <a:r>
              <a:rPr lang="en-US" altLang="ko-KR" sz="1200" dirty="0"/>
              <a:t> </a:t>
            </a:r>
            <a:r>
              <a:rPr lang="en-US" altLang="ko-KR" sz="1200" dirty="0" err="1"/>
              <a:t>확대로</a:t>
            </a:r>
            <a:r>
              <a:rPr lang="en-US" altLang="ko-KR" sz="1200" dirty="0"/>
              <a:t> </a:t>
            </a:r>
            <a:r>
              <a:rPr lang="en-US" altLang="ko-KR" sz="1200" dirty="0" err="1"/>
              <a:t>조기</a:t>
            </a:r>
            <a:r>
              <a:rPr lang="en-US" altLang="ko-KR" sz="1200" dirty="0"/>
              <a:t> </a:t>
            </a:r>
            <a:r>
              <a:rPr lang="en-US" altLang="ko-KR" sz="1200" dirty="0" err="1"/>
              <a:t>발견을</a:t>
            </a:r>
            <a:r>
              <a:rPr lang="en-US" altLang="ko-KR" sz="1200" dirty="0"/>
              <a:t> </a:t>
            </a:r>
            <a:r>
              <a:rPr lang="en-US" altLang="ko-KR" sz="1200" dirty="0" err="1"/>
              <a:t>강화하고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환자의</a:t>
            </a:r>
            <a:r>
              <a:rPr lang="en-US" altLang="ko-KR" sz="1200" dirty="0"/>
              <a:t> </a:t>
            </a:r>
            <a:r>
              <a:rPr lang="en-US" altLang="ko-KR" sz="1200" dirty="0" err="1"/>
              <a:t>치료</a:t>
            </a:r>
            <a:r>
              <a:rPr lang="en-US" altLang="ko-KR" sz="1200" dirty="0"/>
              <a:t> </a:t>
            </a:r>
            <a:r>
              <a:rPr lang="en-US" altLang="ko-KR" sz="1200" dirty="0" err="1"/>
              <a:t>순응도를</a:t>
            </a:r>
            <a:r>
              <a:rPr lang="en-US" altLang="ko-KR" sz="1200" dirty="0"/>
              <a:t> </a:t>
            </a:r>
            <a:r>
              <a:rPr lang="en-US" altLang="ko-KR" sz="1200" dirty="0" err="1"/>
              <a:t>높여</a:t>
            </a:r>
            <a:r>
              <a:rPr lang="en-US" altLang="ko-KR" sz="1200" dirty="0"/>
              <a:t> </a:t>
            </a:r>
            <a:r>
              <a:rPr lang="en-US" altLang="ko-KR" sz="1200" dirty="0" err="1"/>
              <a:t>치료</a:t>
            </a:r>
            <a:r>
              <a:rPr lang="en-US" altLang="ko-KR" sz="1200" dirty="0"/>
              <a:t> </a:t>
            </a:r>
            <a:r>
              <a:rPr lang="en-US" altLang="ko-KR" sz="1200" dirty="0" err="1"/>
              <a:t>중단율을</a:t>
            </a:r>
            <a:r>
              <a:rPr lang="en-US" altLang="ko-KR" sz="1200" dirty="0"/>
              <a:t> 5% </a:t>
            </a:r>
            <a:r>
              <a:rPr lang="en-US" altLang="ko-KR" sz="1200" dirty="0" err="1"/>
              <a:t>이하로</a:t>
            </a:r>
            <a:r>
              <a:rPr lang="en-US" altLang="ko-KR" sz="1200" dirty="0"/>
              <a:t> </a:t>
            </a:r>
            <a:r>
              <a:rPr lang="en-US" altLang="ko-KR" sz="1200" dirty="0" err="1"/>
              <a:t>낮추는</a:t>
            </a:r>
            <a:r>
              <a:rPr lang="en-US" altLang="ko-KR" sz="1200" dirty="0"/>
              <a:t> </a:t>
            </a:r>
            <a:r>
              <a:rPr lang="en-US" altLang="ko-KR" sz="1200" dirty="0" err="1"/>
              <a:t>것을</a:t>
            </a:r>
            <a:r>
              <a:rPr lang="en-US" altLang="ko-KR" sz="1200" dirty="0"/>
              <a:t> </a:t>
            </a:r>
            <a:r>
              <a:rPr lang="en-US" altLang="ko-KR" sz="1200" dirty="0" err="1"/>
              <a:t>목표로</a:t>
            </a:r>
            <a:r>
              <a:rPr lang="en-US" altLang="ko-KR" sz="1200" dirty="0"/>
              <a:t> </a:t>
            </a:r>
            <a:r>
              <a:rPr lang="en-US" altLang="ko-KR" sz="1200" dirty="0" err="1"/>
              <a:t>합니다</a:t>
            </a:r>
            <a:r>
              <a:rPr lang="en-US" altLang="ko-KR" sz="1200" dirty="0"/>
              <a:t>. </a:t>
            </a:r>
            <a:r>
              <a:rPr lang="en-US" altLang="ko-KR" sz="1200" dirty="0" err="1"/>
              <a:t>또한</a:t>
            </a:r>
            <a:r>
              <a:rPr lang="en-US" altLang="ko-KR" sz="1200" dirty="0"/>
              <a:t> </a:t>
            </a:r>
            <a:r>
              <a:rPr lang="en-US" altLang="ko-KR" sz="1200" dirty="0" err="1"/>
              <a:t>독거노인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외국인</a:t>
            </a:r>
            <a:r>
              <a:rPr lang="en-US" altLang="ko-KR" sz="1200" dirty="0"/>
              <a:t> </a:t>
            </a:r>
            <a:r>
              <a:rPr lang="en-US" altLang="ko-KR" sz="1200" dirty="0" err="1"/>
              <a:t>근로자</a:t>
            </a:r>
            <a:r>
              <a:rPr lang="en-US" altLang="ko-KR" sz="1200" dirty="0"/>
              <a:t> 등 </a:t>
            </a:r>
            <a:r>
              <a:rPr lang="en-US" altLang="ko-KR" sz="1200" dirty="0" err="1"/>
              <a:t>취약계층에</a:t>
            </a:r>
            <a:r>
              <a:rPr lang="en-US" altLang="ko-KR" sz="1200" dirty="0"/>
              <a:t> </a:t>
            </a:r>
            <a:r>
              <a:rPr lang="en-US" altLang="ko-KR" sz="1200" dirty="0" err="1"/>
              <a:t>대한</a:t>
            </a:r>
            <a:r>
              <a:rPr lang="en-US" altLang="ko-KR" sz="1200" dirty="0"/>
              <a:t> </a:t>
            </a:r>
            <a:r>
              <a:rPr lang="en-US" altLang="ko-KR" sz="1200" dirty="0" err="1"/>
              <a:t>보건</a:t>
            </a:r>
            <a:r>
              <a:rPr lang="en-US" altLang="ko-KR" sz="1200" dirty="0"/>
              <a:t> </a:t>
            </a:r>
            <a:r>
              <a:rPr lang="en-US" altLang="ko-KR" sz="1200" dirty="0" err="1"/>
              <a:t>서비스</a:t>
            </a:r>
            <a:r>
              <a:rPr lang="en-US" altLang="ko-KR" sz="1200" dirty="0"/>
              <a:t> </a:t>
            </a:r>
            <a:r>
              <a:rPr lang="en-US" altLang="ko-KR" sz="1200" dirty="0" err="1"/>
              <a:t>접근성을</a:t>
            </a:r>
            <a:r>
              <a:rPr lang="en-US" altLang="ko-KR" sz="1200" dirty="0"/>
              <a:t> </a:t>
            </a:r>
            <a:r>
              <a:rPr lang="en-US" altLang="ko-KR" sz="1200" dirty="0" err="1"/>
              <a:t>획기적으로</a:t>
            </a:r>
            <a:r>
              <a:rPr lang="en-US" altLang="ko-KR" sz="1200" dirty="0"/>
              <a:t> </a:t>
            </a:r>
            <a:r>
              <a:rPr lang="en-US" altLang="ko-KR" sz="1200" dirty="0" err="1"/>
              <a:t>개선하고자</a:t>
            </a:r>
            <a:r>
              <a:rPr lang="en-US" altLang="ko-KR" sz="1200" dirty="0"/>
              <a:t> </a:t>
            </a:r>
            <a:r>
              <a:rPr lang="en-US" altLang="ko-KR" sz="1200" dirty="0" err="1"/>
              <a:t>합니다</a:t>
            </a:r>
            <a:r>
              <a:rPr lang="en-US" altLang="ko-KR" sz="1200" dirty="0"/>
              <a:t>."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 err="1"/>
              <a:t>결핵은</a:t>
            </a:r>
            <a:r>
              <a:rPr lang="en-US" dirty="0"/>
              <a:t> </a:t>
            </a:r>
            <a:r>
              <a:rPr lang="en-US" dirty="0" err="1"/>
              <a:t>결핵균에</a:t>
            </a:r>
            <a:r>
              <a:rPr lang="en-US" dirty="0"/>
              <a:t> </a:t>
            </a:r>
            <a:r>
              <a:rPr lang="en-US" dirty="0" err="1"/>
              <a:t>의해</a:t>
            </a:r>
            <a:r>
              <a:rPr lang="en-US" dirty="0"/>
              <a:t> </a:t>
            </a:r>
            <a:r>
              <a:rPr lang="en-US" dirty="0" err="1"/>
              <a:t>발생하는</a:t>
            </a:r>
            <a:r>
              <a:rPr lang="en-US" dirty="0"/>
              <a:t> </a:t>
            </a:r>
            <a:r>
              <a:rPr lang="en-US" dirty="0" err="1"/>
              <a:t>전염병으로</a:t>
            </a:r>
            <a:r>
              <a:rPr lang="en-US" dirty="0"/>
              <a:t>, </a:t>
            </a:r>
            <a:r>
              <a:rPr lang="en-US" dirty="0" err="1"/>
              <a:t>주로</a:t>
            </a:r>
            <a:r>
              <a:rPr lang="en-US" dirty="0"/>
              <a:t> </a:t>
            </a:r>
            <a:r>
              <a:rPr lang="en-US" dirty="0" err="1"/>
              <a:t>폐에</a:t>
            </a:r>
            <a:r>
              <a:rPr lang="en-US" dirty="0"/>
              <a:t> </a:t>
            </a:r>
            <a:r>
              <a:rPr lang="en-US" dirty="0" err="1"/>
              <a:t>생기며</a:t>
            </a:r>
            <a:r>
              <a:rPr lang="en-US" dirty="0"/>
              <a:t> </a:t>
            </a:r>
            <a:r>
              <a:rPr lang="en-US" dirty="0" err="1"/>
              <a:t>기침·재채기를</a:t>
            </a:r>
            <a:r>
              <a:rPr lang="en-US" dirty="0"/>
              <a:t> </a:t>
            </a:r>
            <a:r>
              <a:rPr lang="en-US" dirty="0" err="1"/>
              <a:t>통해</a:t>
            </a:r>
            <a:r>
              <a:rPr lang="en-US" dirty="0"/>
              <a:t> </a:t>
            </a:r>
            <a:r>
              <a:rPr lang="en-US" dirty="0" err="1"/>
              <a:t>전염됩니다</a:t>
            </a:r>
            <a:r>
              <a:rPr lang="en-US" dirty="0"/>
              <a:t>. </a:t>
            </a:r>
          </a:p>
          <a:p>
            <a:r>
              <a:rPr lang="en-US" dirty="0" err="1"/>
              <a:t>감염</a:t>
            </a:r>
            <a:r>
              <a:rPr lang="en-US" dirty="0"/>
              <a:t> 후 </a:t>
            </a:r>
            <a:r>
              <a:rPr lang="en-US" dirty="0" err="1"/>
              <a:t>바로</a:t>
            </a:r>
            <a:r>
              <a:rPr lang="en-US" dirty="0"/>
              <a:t> </a:t>
            </a:r>
            <a:r>
              <a:rPr lang="en-US" dirty="0" err="1"/>
              <a:t>발병하지</a:t>
            </a:r>
            <a:r>
              <a:rPr lang="en-US" dirty="0"/>
              <a:t> </a:t>
            </a:r>
            <a:r>
              <a:rPr lang="en-US" dirty="0" err="1"/>
              <a:t>않고</a:t>
            </a:r>
            <a:r>
              <a:rPr lang="en-US" dirty="0"/>
              <a:t>, </a:t>
            </a:r>
            <a:r>
              <a:rPr lang="en-US" dirty="0" err="1"/>
              <a:t>수개월~수년</a:t>
            </a:r>
            <a:r>
              <a:rPr lang="en-US" dirty="0"/>
              <a:t> 후 </a:t>
            </a:r>
            <a:r>
              <a:rPr lang="en-US" dirty="0" err="1"/>
              <a:t>증상이</a:t>
            </a:r>
            <a:r>
              <a:rPr lang="en-US" dirty="0"/>
              <a:t> </a:t>
            </a:r>
            <a:r>
              <a:rPr lang="en-US" dirty="0" err="1"/>
              <a:t>나타날</a:t>
            </a:r>
            <a:r>
              <a:rPr lang="en-US" dirty="0"/>
              <a:t> 수 </a:t>
            </a:r>
            <a:r>
              <a:rPr lang="en-US" dirty="0" err="1"/>
              <a:t>있습니다</a:t>
            </a:r>
            <a:r>
              <a:rPr lang="en-US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altLang="ko-KR" sz="1200" dirty="0" err="1"/>
              <a:t>결핵은</a:t>
            </a:r>
            <a:r>
              <a:rPr lang="en-US" altLang="ko-KR" sz="1200" dirty="0"/>
              <a:t> </a:t>
            </a:r>
            <a:r>
              <a:rPr lang="en-US" altLang="ko-KR" sz="1200" dirty="0" err="1"/>
              <a:t>결핵균에</a:t>
            </a:r>
            <a:r>
              <a:rPr lang="en-US" altLang="ko-KR" sz="1200" dirty="0"/>
              <a:t> </a:t>
            </a:r>
            <a:r>
              <a:rPr lang="en-US" altLang="ko-KR" sz="1200" dirty="0" err="1"/>
              <a:t>의해</a:t>
            </a:r>
            <a:r>
              <a:rPr lang="en-US" altLang="ko-KR" sz="1200" dirty="0"/>
              <a:t> </a:t>
            </a:r>
            <a:r>
              <a:rPr lang="en-US" altLang="ko-KR" sz="1200" dirty="0" err="1"/>
              <a:t>발생하며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환자의</a:t>
            </a:r>
            <a:r>
              <a:rPr lang="en-US" altLang="ko-KR" sz="1200" dirty="0"/>
              <a:t> </a:t>
            </a:r>
            <a:r>
              <a:rPr lang="en-US" altLang="ko-KR" sz="1200" dirty="0" err="1"/>
              <a:t>기침</a:t>
            </a:r>
            <a:r>
              <a:rPr lang="en-US" altLang="ko-KR" sz="1200" dirty="0"/>
              <a:t> </a:t>
            </a:r>
            <a:r>
              <a:rPr lang="en-US" altLang="ko-KR" sz="1200" dirty="0" err="1"/>
              <a:t>등을</a:t>
            </a:r>
            <a:r>
              <a:rPr lang="en-US" altLang="ko-KR" sz="1200" dirty="0"/>
              <a:t> </a:t>
            </a:r>
            <a:r>
              <a:rPr lang="en-US" altLang="ko-KR" sz="1200" dirty="0" err="1"/>
              <a:t>통해</a:t>
            </a:r>
            <a:r>
              <a:rPr lang="en-US" altLang="ko-KR" sz="1200" dirty="0"/>
              <a:t> </a:t>
            </a:r>
            <a:r>
              <a:rPr lang="en-US" altLang="ko-KR" sz="1200" dirty="0" err="1"/>
              <a:t>주로</a:t>
            </a:r>
            <a:r>
              <a:rPr lang="en-US" altLang="ko-KR" sz="1200" dirty="0"/>
              <a:t> </a:t>
            </a:r>
            <a:r>
              <a:rPr lang="en-US" altLang="ko-KR" sz="1200" dirty="0" err="1"/>
              <a:t>공기로</a:t>
            </a:r>
            <a:r>
              <a:rPr lang="en-US" altLang="ko-KR" sz="1200" dirty="0"/>
              <a:t> </a:t>
            </a:r>
            <a:r>
              <a:rPr lang="en-US" altLang="ko-KR" sz="1200" dirty="0" err="1"/>
              <a:t>전파됩니다</a:t>
            </a:r>
            <a:r>
              <a:rPr lang="en-US" altLang="ko-KR" sz="1200" dirty="0"/>
              <a:t>. </a:t>
            </a:r>
            <a:r>
              <a:rPr lang="en-US" altLang="ko-KR" sz="1200" dirty="0" err="1"/>
              <a:t>결핵균은</a:t>
            </a:r>
            <a:r>
              <a:rPr lang="en-US" altLang="ko-KR" sz="1200" dirty="0"/>
              <a:t> </a:t>
            </a:r>
            <a:r>
              <a:rPr lang="en-US" altLang="ko-KR" sz="1200" dirty="0" err="1"/>
              <a:t>인체</a:t>
            </a:r>
            <a:r>
              <a:rPr lang="en-US" altLang="ko-KR" sz="1200" dirty="0"/>
              <a:t> </a:t>
            </a:r>
            <a:r>
              <a:rPr lang="en-US" altLang="ko-KR" sz="1200" dirty="0" err="1"/>
              <a:t>내에</a:t>
            </a:r>
            <a:r>
              <a:rPr lang="en-US" altLang="ko-KR" sz="1200" dirty="0"/>
              <a:t> </a:t>
            </a:r>
            <a:r>
              <a:rPr lang="en-US" altLang="ko-KR" sz="1200" dirty="0" err="1"/>
              <a:t>잠복해</a:t>
            </a:r>
            <a:r>
              <a:rPr lang="en-US" altLang="ko-KR" sz="1200" dirty="0"/>
              <a:t> </a:t>
            </a:r>
            <a:r>
              <a:rPr lang="en-US" altLang="ko-KR" sz="1200" dirty="0" err="1"/>
              <a:t>있다가</a:t>
            </a:r>
            <a:r>
              <a:rPr lang="en-US" altLang="ko-KR" sz="1200" dirty="0"/>
              <a:t> </a:t>
            </a:r>
            <a:r>
              <a:rPr lang="en-US" altLang="ko-KR" sz="1200" dirty="0" err="1"/>
              <a:t>면역력이</a:t>
            </a:r>
            <a:r>
              <a:rPr lang="en-US" altLang="ko-KR" sz="1200" dirty="0"/>
              <a:t> </a:t>
            </a:r>
            <a:r>
              <a:rPr lang="en-US" altLang="ko-KR" sz="1200" dirty="0" err="1"/>
              <a:t>약해지면</a:t>
            </a:r>
            <a:r>
              <a:rPr lang="en-US" altLang="ko-KR" sz="1200" dirty="0"/>
              <a:t> </a:t>
            </a:r>
            <a:r>
              <a:rPr lang="en-US" altLang="ko-KR" sz="1200" dirty="0" err="1"/>
              <a:t>재활성화되어</a:t>
            </a:r>
            <a:r>
              <a:rPr lang="en-US" altLang="ko-KR" sz="1200" dirty="0"/>
              <a:t> 2차 </a:t>
            </a:r>
            <a:r>
              <a:rPr lang="en-US" altLang="ko-KR" sz="1200" dirty="0" err="1"/>
              <a:t>감염을</a:t>
            </a:r>
            <a:r>
              <a:rPr lang="en-US" altLang="ko-KR" sz="1200" dirty="0"/>
              <a:t> </a:t>
            </a:r>
            <a:r>
              <a:rPr lang="en-US" altLang="ko-KR" sz="1200" dirty="0" err="1"/>
              <a:t>일으키는</a:t>
            </a:r>
            <a:r>
              <a:rPr lang="en-US" altLang="ko-KR" sz="1200" dirty="0"/>
              <a:t> </a:t>
            </a:r>
            <a:r>
              <a:rPr lang="en-US" altLang="ko-KR" sz="1200" dirty="0" err="1"/>
              <a:t>특징이</a:t>
            </a:r>
            <a:r>
              <a:rPr lang="en-US" altLang="ko-KR" sz="1200" dirty="0"/>
              <a:t> </a:t>
            </a:r>
            <a:r>
              <a:rPr lang="en-US" altLang="ko-KR" sz="1200" dirty="0" err="1"/>
              <a:t>있습니다</a:t>
            </a:r>
            <a:r>
              <a:rPr lang="en-US" altLang="ko-KR" sz="1200" dirty="0"/>
              <a:t>. </a:t>
            </a:r>
          </a:p>
          <a:p>
            <a:r>
              <a:rPr lang="en-US" altLang="ko-KR" sz="1200" dirty="0" err="1"/>
              <a:t>가장</a:t>
            </a:r>
            <a:r>
              <a:rPr lang="en-US" altLang="ko-KR" sz="1200" dirty="0"/>
              <a:t> </a:t>
            </a:r>
            <a:r>
              <a:rPr lang="en-US" altLang="ko-KR" sz="1200" dirty="0" err="1"/>
              <a:t>중요한</a:t>
            </a:r>
            <a:r>
              <a:rPr lang="en-US" altLang="ko-KR" sz="1200" dirty="0"/>
              <a:t> </a:t>
            </a:r>
            <a:r>
              <a:rPr lang="en-US" altLang="ko-KR" sz="1200" dirty="0" err="1"/>
              <a:t>치료</a:t>
            </a:r>
            <a:r>
              <a:rPr lang="en-US" altLang="ko-KR" sz="1200" dirty="0"/>
              <a:t> </a:t>
            </a:r>
            <a:r>
              <a:rPr lang="en-US" altLang="ko-KR" sz="1200" dirty="0" err="1"/>
              <a:t>원칙은</a:t>
            </a:r>
            <a:r>
              <a:rPr lang="en-US" altLang="ko-KR" sz="1200" dirty="0"/>
              <a:t> </a:t>
            </a:r>
            <a:r>
              <a:rPr lang="ko-KR" altLang="en-US" sz="1200" dirty="0"/>
              <a:t>최소 </a:t>
            </a:r>
            <a:r>
              <a:rPr lang="en-US" altLang="ko-KR" sz="1200" dirty="0"/>
              <a:t>6</a:t>
            </a:r>
            <a:r>
              <a:rPr lang="ko-KR" altLang="en-US" sz="1200" dirty="0"/>
              <a:t>개월 이상</a:t>
            </a:r>
            <a:r>
              <a:rPr lang="en-US" altLang="ko-KR" sz="1200" dirty="0"/>
              <a:t>, </a:t>
            </a:r>
            <a:r>
              <a:rPr lang="ko-KR" altLang="en-US" sz="1200" dirty="0"/>
              <a:t>매일</a:t>
            </a:r>
            <a:r>
              <a:rPr lang="en-US" altLang="ko-KR" sz="1200" dirty="0"/>
              <a:t>, </a:t>
            </a:r>
            <a:r>
              <a:rPr lang="ko-KR" altLang="en-US" sz="1200" dirty="0"/>
              <a:t>복합적인 약제를 복용해야 하는 길고 힘든 과정입니다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여기서 핵심은 </a:t>
            </a:r>
            <a:r>
              <a:rPr lang="en-US" altLang="ko-KR" sz="1200" b="1" dirty="0"/>
              <a:t>DOTS(Directly Observed Treatment, Short-course)</a:t>
            </a:r>
            <a:r>
              <a:rPr lang="en-US" altLang="ko-KR" sz="1200" dirty="0"/>
              <a:t>, </a:t>
            </a:r>
            <a:r>
              <a:rPr lang="ko-KR" altLang="en-US" sz="1200" dirty="0"/>
              <a:t>즉 </a:t>
            </a:r>
            <a:r>
              <a:rPr lang="ko-KR" altLang="en-US" sz="1200" b="1" dirty="0"/>
              <a:t>직접 관찰 치료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환자가 약을 제대로 먹는지 의료진이나 관리자가 직접 확인해야 한다는 뜻입니다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왜냐하면</a:t>
            </a:r>
            <a:r>
              <a:rPr lang="en-US" altLang="ko-KR" sz="1200" dirty="0"/>
              <a:t>, </a:t>
            </a:r>
            <a:r>
              <a:rPr lang="ko-KR" altLang="en-US" sz="1200" dirty="0"/>
              <a:t>환자가 힘들다고 임의로 약을 중단하거나 불규칙하게 복용하면</a:t>
            </a:r>
            <a:r>
              <a:rPr lang="en-US" altLang="ko-KR" sz="1200" dirty="0"/>
              <a:t>, </a:t>
            </a:r>
            <a:r>
              <a:rPr lang="ko-KR" altLang="en-US" sz="1200" dirty="0"/>
              <a:t>결핵균이 약에 대한 </a:t>
            </a:r>
            <a:r>
              <a:rPr lang="ko-KR" altLang="en-US" sz="1200" b="1" dirty="0"/>
              <a:t>내성</a:t>
            </a:r>
            <a:r>
              <a:rPr lang="ko-KR" altLang="en-US" sz="1200" dirty="0"/>
              <a:t>을 갖게 되기 때문입니다</a:t>
            </a:r>
            <a:r>
              <a:rPr lang="en-US" altLang="ko-KR" sz="1200" dirty="0"/>
              <a:t>."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altLang="ko-KR" dirty="0" err="1"/>
              <a:t>결핵균</a:t>
            </a:r>
            <a:r>
              <a:rPr lang="en-US" altLang="ko-KR" dirty="0"/>
              <a:t>, 즉 Mycobacterium </a:t>
            </a:r>
            <a:r>
              <a:rPr lang="en-US" altLang="ko-KR" dirty="0" err="1"/>
              <a:t>tuberculosis에</a:t>
            </a:r>
            <a:r>
              <a:rPr lang="en-US" altLang="ko-KR" dirty="0"/>
              <a:t> </a:t>
            </a:r>
            <a:r>
              <a:rPr lang="en-US" altLang="ko-KR" dirty="0" err="1"/>
              <a:t>의해</a:t>
            </a:r>
            <a:r>
              <a:rPr lang="en-US" altLang="ko-KR" dirty="0"/>
              <a:t> </a:t>
            </a:r>
            <a:r>
              <a:rPr lang="en-US" altLang="ko-KR" dirty="0" err="1"/>
              <a:t>발생하는</a:t>
            </a:r>
            <a:r>
              <a:rPr lang="en-US" altLang="ko-KR" dirty="0"/>
              <a:t> </a:t>
            </a:r>
            <a:r>
              <a:rPr lang="en-US" altLang="ko-KR" dirty="0" err="1"/>
              <a:t>결핵은</a:t>
            </a:r>
            <a:r>
              <a:rPr lang="en-US" altLang="ko-KR" dirty="0"/>
              <a:t> </a:t>
            </a:r>
            <a:r>
              <a:rPr lang="en-US" altLang="ko-KR" dirty="0" err="1"/>
              <a:t>크게</a:t>
            </a:r>
            <a:r>
              <a:rPr lang="en-US" altLang="ko-KR" dirty="0"/>
              <a:t> 두 </a:t>
            </a:r>
            <a:r>
              <a:rPr lang="en-US" altLang="ko-KR" dirty="0" err="1"/>
              <a:t>가지</a:t>
            </a:r>
            <a:r>
              <a:rPr lang="en-US" altLang="ko-KR" dirty="0"/>
              <a:t> </a:t>
            </a:r>
            <a:r>
              <a:rPr lang="en-US" altLang="ko-KR" dirty="0" err="1"/>
              <a:t>형태로</a:t>
            </a:r>
            <a:r>
              <a:rPr lang="en-US" altLang="ko-KR" dirty="0"/>
              <a:t> </a:t>
            </a:r>
            <a:r>
              <a:rPr lang="en-US" altLang="ko-KR" dirty="0" err="1"/>
              <a:t>구분됩니다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첫째</a:t>
            </a:r>
            <a:r>
              <a:rPr lang="en-US" altLang="ko-KR" dirty="0"/>
              <a:t>, </a:t>
            </a:r>
            <a:r>
              <a:rPr lang="en-US" altLang="ko-KR" dirty="0" err="1"/>
              <a:t>활동성</a:t>
            </a:r>
            <a:r>
              <a:rPr lang="en-US" altLang="ko-KR" dirty="0"/>
              <a:t> </a:t>
            </a:r>
            <a:r>
              <a:rPr lang="en-US" altLang="ko-KR" dirty="0" err="1"/>
              <a:t>결핵</a:t>
            </a:r>
            <a:r>
              <a:rPr lang="en-US" altLang="ko-KR" dirty="0"/>
              <a:t>(Active </a:t>
            </a:r>
            <a:r>
              <a:rPr lang="en-US" altLang="ko-KR" dirty="0" err="1"/>
              <a:t>TB은</a:t>
            </a:r>
            <a:r>
              <a:rPr lang="en-US" altLang="ko-KR" dirty="0"/>
              <a:t> </a:t>
            </a:r>
            <a:r>
              <a:rPr lang="en-US" altLang="ko-KR" dirty="0" err="1"/>
              <a:t>기침</a:t>
            </a:r>
            <a:r>
              <a:rPr lang="en-US" altLang="ko-KR" dirty="0"/>
              <a:t>, </a:t>
            </a:r>
            <a:r>
              <a:rPr lang="en-US" altLang="ko-KR" dirty="0" err="1"/>
              <a:t>가래</a:t>
            </a:r>
            <a:r>
              <a:rPr lang="en-US" altLang="ko-KR" dirty="0"/>
              <a:t> </a:t>
            </a:r>
            <a:r>
              <a:rPr lang="en-US" altLang="ko-KR" dirty="0" err="1"/>
              <a:t>등을</a:t>
            </a:r>
            <a:r>
              <a:rPr lang="en-US" altLang="ko-KR" dirty="0"/>
              <a:t> </a:t>
            </a:r>
            <a:r>
              <a:rPr lang="en-US" altLang="ko-KR" dirty="0" err="1"/>
              <a:t>통해</a:t>
            </a:r>
            <a:r>
              <a:rPr lang="en-US" altLang="ko-KR" dirty="0"/>
              <a:t> </a:t>
            </a:r>
            <a:r>
              <a:rPr lang="en-US" altLang="ko-KR" dirty="0" err="1"/>
              <a:t>결핵균을</a:t>
            </a:r>
            <a:r>
              <a:rPr lang="en-US" altLang="ko-KR" dirty="0"/>
              <a:t> </a:t>
            </a:r>
            <a:r>
              <a:rPr lang="en-US" altLang="ko-KR" dirty="0" err="1"/>
              <a:t>배출하며</a:t>
            </a:r>
            <a:r>
              <a:rPr lang="en-US" altLang="ko-KR" dirty="0"/>
              <a:t> </a:t>
            </a:r>
            <a:r>
              <a:rPr lang="en-US" altLang="ko-KR" dirty="0" err="1"/>
              <a:t>타인에게</a:t>
            </a:r>
            <a:r>
              <a:rPr lang="en-US" altLang="ko-KR" dirty="0"/>
              <a:t> </a:t>
            </a:r>
            <a:r>
              <a:rPr lang="en-US" altLang="ko-KR" dirty="0" err="1"/>
              <a:t>전파하는</a:t>
            </a:r>
            <a:r>
              <a:rPr lang="en-US" altLang="ko-KR" dirty="0"/>
              <a:t> </a:t>
            </a:r>
            <a:r>
              <a:rPr lang="en-US" altLang="ko-KR" dirty="0" err="1"/>
              <a:t>전염성이</a:t>
            </a:r>
            <a:r>
              <a:rPr lang="en-US" altLang="ko-KR" dirty="0"/>
              <a:t> </a:t>
            </a:r>
            <a:r>
              <a:rPr lang="en-US" altLang="ko-KR" dirty="0" err="1"/>
              <a:t>있는</a:t>
            </a:r>
            <a:r>
              <a:rPr lang="en-US" altLang="ko-KR" dirty="0"/>
              <a:t> </a:t>
            </a:r>
            <a:r>
              <a:rPr lang="en-US" altLang="ko-KR" dirty="0" err="1"/>
              <a:t>상태입니다</a:t>
            </a:r>
            <a:r>
              <a:rPr lang="en-US" altLang="ko-KR" dirty="0"/>
              <a:t>. </a:t>
            </a:r>
            <a:r>
              <a:rPr lang="en-US" altLang="ko-KR" dirty="0" err="1"/>
              <a:t>이는</a:t>
            </a:r>
            <a:r>
              <a:rPr lang="en-US" altLang="ko-KR" dirty="0"/>
              <a:t> </a:t>
            </a:r>
            <a:r>
              <a:rPr lang="en-US" altLang="ko-KR" dirty="0" err="1"/>
              <a:t>즉각적인</a:t>
            </a:r>
            <a:r>
              <a:rPr lang="en-US" altLang="ko-KR" dirty="0"/>
              <a:t> </a:t>
            </a:r>
            <a:r>
              <a:rPr lang="en-US" altLang="ko-KR" dirty="0" err="1"/>
              <a:t>치료가</a:t>
            </a:r>
            <a:r>
              <a:rPr lang="en-US" altLang="ko-KR" dirty="0"/>
              <a:t> </a:t>
            </a:r>
            <a:r>
              <a:rPr lang="en-US" altLang="ko-KR" dirty="0" err="1"/>
              <a:t>필요하며</a:t>
            </a:r>
            <a:r>
              <a:rPr lang="en-US" altLang="ko-KR" dirty="0"/>
              <a:t> </a:t>
            </a:r>
            <a:r>
              <a:rPr lang="en-US" altLang="ko-KR" dirty="0" err="1"/>
              <a:t>저희가</a:t>
            </a:r>
            <a:r>
              <a:rPr lang="en-US" altLang="ko-KR" dirty="0"/>
              <a:t> </a:t>
            </a:r>
            <a:r>
              <a:rPr lang="en-US" altLang="ko-KR" dirty="0" err="1"/>
              <a:t>관리해야</a:t>
            </a:r>
            <a:r>
              <a:rPr lang="en-US" altLang="ko-KR" dirty="0"/>
              <a:t> 할 </a:t>
            </a:r>
            <a:r>
              <a:rPr lang="en-US" altLang="ko-KR" dirty="0" err="1"/>
              <a:t>핵심</a:t>
            </a:r>
            <a:r>
              <a:rPr lang="en-US" altLang="ko-KR" dirty="0"/>
              <a:t> </a:t>
            </a:r>
            <a:r>
              <a:rPr lang="en-US" altLang="ko-KR" dirty="0" err="1"/>
              <a:t>대상입니다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둘째</a:t>
            </a:r>
            <a:r>
              <a:rPr lang="en-US" altLang="ko-KR" dirty="0"/>
              <a:t>, </a:t>
            </a:r>
            <a:r>
              <a:rPr lang="en-US" altLang="ko-KR" dirty="0" err="1"/>
              <a:t>잠복결핵감염</a:t>
            </a:r>
            <a:r>
              <a:rPr lang="en-US" altLang="ko-KR" dirty="0"/>
              <a:t>(LTBI) 은 </a:t>
            </a:r>
            <a:r>
              <a:rPr lang="en-US" altLang="ko-KR" dirty="0" err="1"/>
              <a:t>결핵균이</a:t>
            </a:r>
            <a:r>
              <a:rPr lang="en-US" altLang="ko-KR" dirty="0"/>
              <a:t> </a:t>
            </a:r>
            <a:r>
              <a:rPr lang="en-US" altLang="ko-KR" dirty="0" err="1"/>
              <a:t>몸속에</a:t>
            </a:r>
            <a:r>
              <a:rPr lang="en-US" altLang="ko-KR" dirty="0"/>
              <a:t> </a:t>
            </a:r>
            <a:r>
              <a:rPr lang="en-US" altLang="ko-KR" dirty="0" err="1"/>
              <a:t>있지만</a:t>
            </a:r>
            <a:r>
              <a:rPr lang="en-US" altLang="ko-KR" dirty="0"/>
              <a:t>, </a:t>
            </a:r>
            <a:r>
              <a:rPr lang="en-US" altLang="ko-KR" dirty="0" err="1"/>
              <a:t>증상이나</a:t>
            </a:r>
            <a:r>
              <a:rPr lang="en-US" altLang="ko-KR" dirty="0"/>
              <a:t> </a:t>
            </a:r>
            <a:r>
              <a:rPr lang="en-US" altLang="ko-KR" dirty="0" err="1"/>
              <a:t>전염성이</a:t>
            </a:r>
            <a:r>
              <a:rPr lang="en-US" altLang="ko-KR" dirty="0"/>
              <a:t> </a:t>
            </a:r>
            <a:r>
              <a:rPr lang="en-US" altLang="ko-KR" dirty="0" err="1"/>
              <a:t>없는</a:t>
            </a:r>
            <a:r>
              <a:rPr lang="en-US" altLang="ko-KR" dirty="0"/>
              <a:t> </a:t>
            </a:r>
            <a:r>
              <a:rPr lang="en-US" altLang="ko-KR" dirty="0" err="1"/>
              <a:t>상태입니다</a:t>
            </a:r>
            <a:r>
              <a:rPr lang="en-US" altLang="ko-KR" dirty="0"/>
              <a:t>. </a:t>
            </a:r>
            <a:r>
              <a:rPr lang="en-US" altLang="ko-KR" dirty="0" err="1"/>
              <a:t>그러나</a:t>
            </a:r>
            <a:r>
              <a:rPr lang="en-US" altLang="ko-KR" dirty="0"/>
              <a:t> </a:t>
            </a:r>
            <a:r>
              <a:rPr lang="en-US" altLang="ko-KR" dirty="0" err="1"/>
              <a:t>면역력이</a:t>
            </a:r>
            <a:r>
              <a:rPr lang="en-US" altLang="ko-KR" dirty="0"/>
              <a:t> </a:t>
            </a:r>
            <a:r>
              <a:rPr lang="en-US" altLang="ko-KR" dirty="0" err="1"/>
              <a:t>약해지면</a:t>
            </a:r>
            <a:r>
              <a:rPr lang="en-US" altLang="ko-KR" dirty="0"/>
              <a:t> 10%의 </a:t>
            </a:r>
            <a:r>
              <a:rPr lang="en-US" altLang="ko-KR" dirty="0" err="1"/>
              <a:t>확률로</a:t>
            </a:r>
            <a:r>
              <a:rPr lang="en-US" altLang="ko-KR" dirty="0"/>
              <a:t> </a:t>
            </a:r>
            <a:r>
              <a:rPr lang="en-US" altLang="ko-KR" dirty="0" err="1"/>
              <a:t>활동성</a:t>
            </a:r>
            <a:r>
              <a:rPr lang="en-US" altLang="ko-KR" dirty="0"/>
              <a:t> </a:t>
            </a:r>
            <a:r>
              <a:rPr lang="en-US" altLang="ko-KR" dirty="0" err="1"/>
              <a:t>결핵으로</a:t>
            </a:r>
            <a:r>
              <a:rPr lang="en-US" altLang="ko-KR" dirty="0"/>
              <a:t> </a:t>
            </a:r>
            <a:r>
              <a:rPr lang="en-US" altLang="ko-KR" dirty="0" err="1"/>
              <a:t>발전할</a:t>
            </a:r>
            <a:r>
              <a:rPr lang="en-US" altLang="ko-KR" dirty="0"/>
              <a:t> 수 </a:t>
            </a:r>
            <a:r>
              <a:rPr lang="en-US" altLang="ko-KR" dirty="0" err="1"/>
              <a:t>있습니다</a:t>
            </a:r>
            <a:r>
              <a:rPr lang="en-US" altLang="ko-KR" dirty="0"/>
              <a:t>. </a:t>
            </a:r>
            <a:r>
              <a:rPr lang="en-US" altLang="ko-KR" dirty="0" err="1"/>
              <a:t>따라서</a:t>
            </a:r>
            <a:r>
              <a:rPr lang="en-US" altLang="ko-KR" dirty="0"/>
              <a:t> </a:t>
            </a:r>
            <a:r>
              <a:rPr lang="en-US" altLang="ko-KR" dirty="0" err="1"/>
              <a:t>잠복결핵을</a:t>
            </a:r>
            <a:r>
              <a:rPr lang="en-US" altLang="ko-KR" dirty="0"/>
              <a:t> </a:t>
            </a:r>
            <a:r>
              <a:rPr lang="en-US" altLang="ko-KR" dirty="0" err="1"/>
              <a:t>사전에</a:t>
            </a:r>
            <a:r>
              <a:rPr lang="en-US" altLang="ko-KR" dirty="0"/>
              <a:t> </a:t>
            </a:r>
            <a:r>
              <a:rPr lang="en-US" altLang="ko-KR" dirty="0" err="1"/>
              <a:t>진단하고</a:t>
            </a:r>
            <a:r>
              <a:rPr lang="en-US" altLang="ko-KR" dirty="0"/>
              <a:t> </a:t>
            </a:r>
            <a:r>
              <a:rPr lang="en-US" altLang="ko-KR" dirty="0" err="1"/>
              <a:t>치료하는</a:t>
            </a:r>
            <a:r>
              <a:rPr lang="en-US" altLang="ko-KR" dirty="0"/>
              <a:t> </a:t>
            </a:r>
            <a:r>
              <a:rPr lang="en-US" altLang="ko-KR" dirty="0" err="1"/>
              <a:t>것이</a:t>
            </a:r>
            <a:r>
              <a:rPr lang="en-US" altLang="ko-KR" dirty="0"/>
              <a:t> </a:t>
            </a:r>
            <a:r>
              <a:rPr lang="en-US" altLang="ko-KR" dirty="0" err="1"/>
              <a:t>결핵</a:t>
            </a:r>
            <a:r>
              <a:rPr lang="en-US" altLang="ko-KR" dirty="0"/>
              <a:t> </a:t>
            </a:r>
            <a:r>
              <a:rPr lang="en-US" altLang="ko-KR" dirty="0" err="1"/>
              <a:t>발병</a:t>
            </a:r>
            <a:r>
              <a:rPr lang="en-US" altLang="ko-KR" dirty="0"/>
              <a:t> </a:t>
            </a:r>
            <a:r>
              <a:rPr lang="en-US" altLang="ko-KR" dirty="0" err="1"/>
              <a:t>자체를</a:t>
            </a:r>
            <a:r>
              <a:rPr lang="en-US" altLang="ko-KR" dirty="0"/>
              <a:t> </a:t>
            </a:r>
            <a:r>
              <a:rPr lang="en-US" altLang="ko-KR" dirty="0" err="1"/>
              <a:t>막는</a:t>
            </a:r>
            <a:r>
              <a:rPr lang="en-US" altLang="ko-KR" dirty="0"/>
              <a:t> </a:t>
            </a:r>
            <a:r>
              <a:rPr lang="en-US" altLang="ko-KR" dirty="0" err="1"/>
              <a:t>가장</a:t>
            </a:r>
            <a:r>
              <a:rPr lang="en-US" altLang="ko-KR" dirty="0"/>
              <a:t> </a:t>
            </a:r>
            <a:r>
              <a:rPr lang="en-US" altLang="ko-KR" dirty="0" err="1"/>
              <a:t>효과적인</a:t>
            </a:r>
            <a:r>
              <a:rPr lang="en-US" altLang="ko-KR" dirty="0"/>
              <a:t> </a:t>
            </a:r>
            <a:r>
              <a:rPr lang="en-US" altLang="ko-KR" dirty="0" err="1"/>
              <a:t>예방</a:t>
            </a:r>
            <a:r>
              <a:rPr lang="en-US" altLang="ko-KR" dirty="0"/>
              <a:t> </a:t>
            </a:r>
            <a:r>
              <a:rPr lang="en-US" altLang="ko-KR" dirty="0" err="1"/>
              <a:t>전략입니다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저희가</a:t>
            </a:r>
            <a:r>
              <a:rPr lang="en-US" altLang="ko-KR" dirty="0"/>
              <a:t> </a:t>
            </a:r>
            <a:r>
              <a:rPr lang="en-US" altLang="ko-KR" dirty="0" err="1"/>
              <a:t>양산시에서</a:t>
            </a:r>
            <a:r>
              <a:rPr lang="en-US" altLang="ko-KR" dirty="0"/>
              <a:t> </a:t>
            </a:r>
            <a:r>
              <a:rPr lang="en-US" altLang="ko-KR" dirty="0" err="1"/>
              <a:t>주목해야</a:t>
            </a:r>
            <a:r>
              <a:rPr lang="en-US" altLang="ko-KR" dirty="0"/>
              <a:t> 할 </a:t>
            </a:r>
            <a:r>
              <a:rPr lang="en-US" altLang="ko-KR" dirty="0" err="1"/>
              <a:t>가장</a:t>
            </a:r>
            <a:r>
              <a:rPr lang="en-US" altLang="ko-KR" dirty="0"/>
              <a:t> </a:t>
            </a:r>
            <a:r>
              <a:rPr lang="en-US" altLang="ko-KR" dirty="0" err="1"/>
              <a:t>중요한</a:t>
            </a:r>
            <a:r>
              <a:rPr lang="en-US" altLang="ko-KR" dirty="0"/>
              <a:t> </a:t>
            </a:r>
            <a:r>
              <a:rPr lang="en-US" altLang="ko-KR" dirty="0" err="1"/>
              <a:t>위험</a:t>
            </a:r>
            <a:r>
              <a:rPr lang="en-US" altLang="ko-KR" dirty="0"/>
              <a:t> </a:t>
            </a:r>
            <a:r>
              <a:rPr lang="en-US" altLang="ko-KR" dirty="0" err="1"/>
              <a:t>요인은</a:t>
            </a:r>
            <a:r>
              <a:rPr lang="en-US" altLang="ko-KR" dirty="0"/>
              <a:t> </a:t>
            </a:r>
            <a:r>
              <a:rPr lang="en-US" altLang="ko-KR" dirty="0" err="1"/>
              <a:t>고령층입니다</a:t>
            </a:r>
            <a:r>
              <a:rPr lang="en-US" altLang="ko-KR" dirty="0"/>
              <a:t>. </a:t>
            </a:r>
            <a:r>
              <a:rPr lang="en-US" altLang="ko-KR" dirty="0" err="1"/>
              <a:t>노인은</a:t>
            </a:r>
            <a:r>
              <a:rPr lang="en-US" altLang="ko-KR" dirty="0"/>
              <a:t> </a:t>
            </a:r>
            <a:r>
              <a:rPr lang="en-US" altLang="ko-KR" dirty="0" err="1"/>
              <a:t>면역</a:t>
            </a:r>
            <a:r>
              <a:rPr lang="en-US" altLang="ko-KR" dirty="0"/>
              <a:t> </a:t>
            </a:r>
            <a:r>
              <a:rPr lang="en-US" altLang="ko-KR" dirty="0" err="1"/>
              <a:t>기능</a:t>
            </a:r>
            <a:r>
              <a:rPr lang="en-US" altLang="ko-KR" dirty="0"/>
              <a:t> </a:t>
            </a:r>
            <a:r>
              <a:rPr lang="en-US" altLang="ko-KR" dirty="0" err="1"/>
              <a:t>저하와</a:t>
            </a:r>
            <a:r>
              <a:rPr lang="en-US" altLang="ko-KR" dirty="0"/>
              <a:t> </a:t>
            </a:r>
            <a:r>
              <a:rPr lang="en-US" altLang="ko-KR" dirty="0" err="1"/>
              <a:t>더불어</a:t>
            </a:r>
            <a:r>
              <a:rPr lang="en-US" altLang="ko-KR" dirty="0"/>
              <a:t> </a:t>
            </a:r>
            <a:r>
              <a:rPr lang="en-US" altLang="ko-KR" dirty="0" err="1"/>
              <a:t>당뇨병</a:t>
            </a:r>
            <a:r>
              <a:rPr lang="en-US" altLang="ko-KR" dirty="0"/>
              <a:t>, </a:t>
            </a:r>
            <a:r>
              <a:rPr lang="en-US" altLang="ko-KR" dirty="0" err="1"/>
              <a:t>만성</a:t>
            </a:r>
            <a:r>
              <a:rPr lang="en-US" altLang="ko-KR" dirty="0"/>
              <a:t> </a:t>
            </a:r>
            <a:r>
              <a:rPr lang="en-US" altLang="ko-KR" dirty="0" err="1"/>
              <a:t>신부전</a:t>
            </a:r>
            <a:r>
              <a:rPr lang="en-US" altLang="ko-KR" dirty="0"/>
              <a:t> 등 </a:t>
            </a:r>
            <a:r>
              <a:rPr lang="en-US" altLang="ko-KR" dirty="0" err="1"/>
              <a:t>면역</a:t>
            </a:r>
            <a:r>
              <a:rPr lang="en-US" altLang="ko-KR" dirty="0"/>
              <a:t> </a:t>
            </a:r>
            <a:r>
              <a:rPr lang="en-US" altLang="ko-KR" dirty="0" err="1"/>
              <a:t>억제</a:t>
            </a:r>
            <a:r>
              <a:rPr lang="en-US" altLang="ko-KR" dirty="0"/>
              <a:t> </a:t>
            </a:r>
            <a:r>
              <a:rPr lang="en-US" altLang="ko-KR" dirty="0" err="1"/>
              <a:t>상태를</a:t>
            </a:r>
            <a:r>
              <a:rPr lang="en-US" altLang="ko-KR" dirty="0"/>
              <a:t> </a:t>
            </a:r>
            <a:r>
              <a:rPr lang="en-US" altLang="ko-KR" dirty="0" err="1"/>
              <a:t>유발하는</a:t>
            </a:r>
            <a:r>
              <a:rPr lang="en-US" altLang="ko-KR" dirty="0"/>
              <a:t> </a:t>
            </a:r>
            <a:r>
              <a:rPr lang="en-US" altLang="ko-KR" dirty="0" err="1"/>
              <a:t>만성질환을</a:t>
            </a:r>
            <a:r>
              <a:rPr lang="en-US" altLang="ko-KR" dirty="0"/>
              <a:t> </a:t>
            </a:r>
            <a:r>
              <a:rPr lang="en-US" altLang="ko-KR" dirty="0" err="1"/>
              <a:t>동반하는</a:t>
            </a:r>
            <a:r>
              <a:rPr lang="en-US" altLang="ko-KR" dirty="0"/>
              <a:t> </a:t>
            </a:r>
            <a:r>
              <a:rPr lang="en-US" altLang="ko-KR" dirty="0" err="1"/>
              <a:t>경우가</a:t>
            </a:r>
            <a:r>
              <a:rPr lang="en-US" altLang="ko-KR" dirty="0"/>
              <a:t> </a:t>
            </a:r>
            <a:r>
              <a:rPr lang="en-US" altLang="ko-KR" dirty="0" err="1"/>
              <a:t>많습니다</a:t>
            </a:r>
            <a:r>
              <a:rPr lang="en-US" altLang="ko-KR" dirty="0"/>
              <a:t>. </a:t>
            </a:r>
            <a:r>
              <a:rPr lang="en-US" altLang="ko-KR" dirty="0" err="1"/>
              <a:t>문헌에</a:t>
            </a:r>
            <a:r>
              <a:rPr lang="en-US" altLang="ko-KR" dirty="0"/>
              <a:t> </a:t>
            </a:r>
            <a:r>
              <a:rPr lang="en-US" altLang="ko-KR" dirty="0" err="1"/>
              <a:t>따르면</a:t>
            </a:r>
            <a:r>
              <a:rPr lang="en-US" altLang="ko-KR" dirty="0"/>
              <a:t>, 65세 </a:t>
            </a:r>
            <a:r>
              <a:rPr lang="en-US" altLang="ko-KR" dirty="0" err="1"/>
              <a:t>이상</a:t>
            </a:r>
            <a:r>
              <a:rPr lang="en-US" altLang="ko-KR" dirty="0"/>
              <a:t> </a:t>
            </a:r>
            <a:r>
              <a:rPr lang="en-US" altLang="ko-KR" dirty="0" err="1"/>
              <a:t>고령층은</a:t>
            </a:r>
            <a:r>
              <a:rPr lang="en-US" altLang="ko-KR" dirty="0"/>
              <a:t> </a:t>
            </a:r>
            <a:r>
              <a:rPr lang="en-US" altLang="ko-KR" dirty="0" err="1"/>
              <a:t>일반</a:t>
            </a:r>
            <a:r>
              <a:rPr lang="en-US" altLang="ko-KR" dirty="0"/>
              <a:t> </a:t>
            </a:r>
            <a:r>
              <a:rPr lang="en-US" altLang="ko-KR" dirty="0" err="1"/>
              <a:t>인구</a:t>
            </a:r>
            <a:r>
              <a:rPr lang="en-US" altLang="ko-KR" dirty="0"/>
              <a:t> </a:t>
            </a:r>
            <a:r>
              <a:rPr lang="en-US" altLang="ko-KR" dirty="0" err="1"/>
              <a:t>대비</a:t>
            </a:r>
            <a:r>
              <a:rPr lang="en-US" altLang="ko-KR" dirty="0"/>
              <a:t> </a:t>
            </a:r>
            <a:r>
              <a:rPr lang="en-US" altLang="ko-KR" dirty="0" err="1"/>
              <a:t>결핵</a:t>
            </a:r>
            <a:r>
              <a:rPr lang="en-US" altLang="ko-KR" dirty="0"/>
              <a:t> </a:t>
            </a:r>
            <a:r>
              <a:rPr lang="en-US" altLang="ko-KR" dirty="0" err="1"/>
              <a:t>발병</a:t>
            </a:r>
            <a:r>
              <a:rPr lang="en-US" altLang="ko-KR" dirty="0"/>
              <a:t> </a:t>
            </a:r>
            <a:r>
              <a:rPr lang="en-US" altLang="ko-KR" dirty="0" err="1"/>
              <a:t>위험이</a:t>
            </a:r>
            <a:r>
              <a:rPr lang="en-US" altLang="ko-KR" dirty="0"/>
              <a:t> 6배에서 </a:t>
            </a:r>
            <a:r>
              <a:rPr lang="en-US" altLang="ko-KR" dirty="0" err="1"/>
              <a:t>최대</a:t>
            </a:r>
            <a:r>
              <a:rPr lang="en-US" altLang="ko-KR" dirty="0"/>
              <a:t> 10배까지 </a:t>
            </a:r>
            <a:r>
              <a:rPr lang="en-US" altLang="ko-KR" dirty="0" err="1"/>
              <a:t>높게</a:t>
            </a:r>
            <a:r>
              <a:rPr lang="en-US" altLang="ko-KR" dirty="0"/>
              <a:t> </a:t>
            </a:r>
            <a:r>
              <a:rPr lang="en-US" altLang="ko-KR" dirty="0" err="1"/>
              <a:t>나타납니다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마지막으로</a:t>
            </a:r>
            <a:r>
              <a:rPr lang="en-US" altLang="ko-KR" dirty="0"/>
              <a:t>, </a:t>
            </a:r>
            <a:r>
              <a:rPr lang="ko-KR" altLang="en-US" dirty="0"/>
              <a:t>앞서 말씀 드렸듯 </a:t>
            </a:r>
            <a:r>
              <a:rPr lang="en-US" altLang="ko-KR" dirty="0" err="1"/>
              <a:t>결핵</a:t>
            </a:r>
            <a:r>
              <a:rPr lang="en-US" altLang="ko-KR" dirty="0"/>
              <a:t> </a:t>
            </a:r>
            <a:r>
              <a:rPr lang="en-US" altLang="ko-KR" dirty="0" err="1"/>
              <a:t>치료의</a:t>
            </a:r>
            <a:r>
              <a:rPr lang="en-US" altLang="ko-KR" dirty="0"/>
              <a:t> </a:t>
            </a:r>
            <a:r>
              <a:rPr lang="en-US" altLang="ko-KR" dirty="0" err="1"/>
              <a:t>핵심은</a:t>
            </a:r>
            <a:r>
              <a:rPr lang="en-US" altLang="ko-KR" dirty="0"/>
              <a:t> DOT, 즉 </a:t>
            </a:r>
            <a:r>
              <a:rPr lang="en-US" altLang="ko-KR" dirty="0" err="1"/>
              <a:t>직접</a:t>
            </a:r>
            <a:r>
              <a:rPr lang="en-US" altLang="ko-KR" dirty="0"/>
              <a:t> </a:t>
            </a:r>
            <a:r>
              <a:rPr lang="en-US" altLang="ko-KR" dirty="0" err="1"/>
              <a:t>관찰</a:t>
            </a:r>
            <a:r>
              <a:rPr lang="en-US" altLang="ko-KR" dirty="0"/>
              <a:t> </a:t>
            </a:r>
            <a:r>
              <a:rPr lang="en-US" altLang="ko-KR" dirty="0" err="1"/>
              <a:t>치료</a:t>
            </a:r>
            <a:r>
              <a:rPr lang="en-US" altLang="ko-KR" dirty="0"/>
              <a:t>(Directly Observed Treatment)</a:t>
            </a:r>
            <a:r>
              <a:rPr lang="en-US" altLang="ko-KR" dirty="0" err="1"/>
              <a:t>입니다</a:t>
            </a:r>
            <a:r>
              <a:rPr lang="en-US" altLang="ko-KR" dirty="0"/>
              <a:t>. </a:t>
            </a:r>
            <a:r>
              <a:rPr lang="en-US" altLang="ko-KR" dirty="0" err="1"/>
              <a:t>결핵은</a:t>
            </a:r>
            <a:r>
              <a:rPr lang="en-US" altLang="ko-KR" dirty="0"/>
              <a:t> </a:t>
            </a:r>
            <a:r>
              <a:rPr lang="en-US" altLang="ko-KR" dirty="0" err="1"/>
              <a:t>치료</a:t>
            </a:r>
            <a:r>
              <a:rPr lang="en-US" altLang="ko-KR" dirty="0"/>
              <a:t> </a:t>
            </a:r>
            <a:r>
              <a:rPr lang="en-US" altLang="ko-KR" dirty="0" err="1"/>
              <a:t>기간이</a:t>
            </a:r>
            <a:r>
              <a:rPr lang="en-US" altLang="ko-KR" dirty="0"/>
              <a:t> </a:t>
            </a:r>
            <a:r>
              <a:rPr lang="en-US" altLang="ko-KR" dirty="0" err="1"/>
              <a:t>최소</a:t>
            </a:r>
            <a:r>
              <a:rPr lang="en-US" altLang="ko-KR" dirty="0"/>
              <a:t> 6개월 </a:t>
            </a:r>
            <a:r>
              <a:rPr lang="en-US" altLang="ko-KR" dirty="0" err="1"/>
              <a:t>이상으로</a:t>
            </a:r>
            <a:r>
              <a:rPr lang="en-US" altLang="ko-KR" dirty="0"/>
              <a:t> </a:t>
            </a:r>
            <a:r>
              <a:rPr lang="en-US" altLang="ko-KR" dirty="0" err="1"/>
              <a:t>길고</a:t>
            </a:r>
            <a:r>
              <a:rPr lang="en-US" altLang="ko-KR" dirty="0"/>
              <a:t> </a:t>
            </a:r>
            <a:r>
              <a:rPr lang="en-US" altLang="ko-KR" dirty="0" err="1"/>
              <a:t>복용하는</a:t>
            </a:r>
            <a:r>
              <a:rPr lang="en-US" altLang="ko-KR" dirty="0"/>
              <a:t> </a:t>
            </a:r>
            <a:r>
              <a:rPr lang="en-US" altLang="ko-KR" dirty="0" err="1"/>
              <a:t>약제의</a:t>
            </a:r>
            <a:r>
              <a:rPr lang="en-US" altLang="ko-KR" dirty="0"/>
              <a:t> </a:t>
            </a:r>
            <a:r>
              <a:rPr lang="en-US" altLang="ko-KR" dirty="0" err="1"/>
              <a:t>종류가</a:t>
            </a:r>
            <a:r>
              <a:rPr lang="en-US" altLang="ko-KR" dirty="0"/>
              <a:t> </a:t>
            </a:r>
            <a:r>
              <a:rPr lang="en-US" altLang="ko-KR" dirty="0" err="1"/>
              <a:t>많아</a:t>
            </a:r>
            <a:r>
              <a:rPr lang="en-US" altLang="ko-KR" dirty="0"/>
              <a:t> </a:t>
            </a:r>
            <a:r>
              <a:rPr lang="en-US" altLang="ko-KR" dirty="0" err="1"/>
              <a:t>환자의</a:t>
            </a:r>
            <a:r>
              <a:rPr lang="en-US" altLang="ko-KR" dirty="0"/>
              <a:t> </a:t>
            </a:r>
            <a:r>
              <a:rPr lang="en-US" altLang="ko-KR" dirty="0" err="1"/>
              <a:t>순응도가</a:t>
            </a:r>
            <a:r>
              <a:rPr lang="en-US" altLang="ko-KR" dirty="0"/>
              <a:t> </a:t>
            </a:r>
            <a:r>
              <a:rPr lang="en-US" altLang="ko-KR" dirty="0" err="1"/>
              <a:t>떨어지기</a:t>
            </a:r>
            <a:r>
              <a:rPr lang="en-US" altLang="ko-KR" dirty="0"/>
              <a:t> </a:t>
            </a:r>
            <a:r>
              <a:rPr lang="en-US" altLang="ko-KR" dirty="0" err="1"/>
              <a:t>쉽습니다</a:t>
            </a:r>
            <a:r>
              <a:rPr lang="en-US" altLang="ko-KR" dirty="0"/>
              <a:t>. </a:t>
            </a:r>
            <a:r>
              <a:rPr lang="en-US" altLang="ko-KR" dirty="0" err="1"/>
              <a:t>만약</a:t>
            </a:r>
            <a:r>
              <a:rPr lang="en-US" altLang="ko-KR" dirty="0"/>
              <a:t> </a:t>
            </a:r>
            <a:r>
              <a:rPr lang="en-US" altLang="ko-KR" dirty="0" err="1"/>
              <a:t>임의로</a:t>
            </a:r>
            <a:r>
              <a:rPr lang="en-US" altLang="ko-KR" dirty="0"/>
              <a:t> </a:t>
            </a:r>
            <a:r>
              <a:rPr lang="en-US" altLang="ko-KR" dirty="0" err="1"/>
              <a:t>치료를</a:t>
            </a:r>
            <a:r>
              <a:rPr lang="en-US" altLang="ko-KR" dirty="0"/>
              <a:t> </a:t>
            </a:r>
            <a:r>
              <a:rPr lang="en-US" altLang="ko-KR" dirty="0" err="1"/>
              <a:t>중단하게</a:t>
            </a:r>
            <a:r>
              <a:rPr lang="en-US" altLang="ko-KR" dirty="0"/>
              <a:t> </a:t>
            </a:r>
            <a:r>
              <a:rPr lang="en-US" altLang="ko-KR" dirty="0" err="1"/>
              <a:t>되면</a:t>
            </a:r>
            <a:r>
              <a:rPr lang="en-US" altLang="ko-KR" dirty="0"/>
              <a:t> </a:t>
            </a:r>
            <a:r>
              <a:rPr lang="en-US" altLang="ko-KR" dirty="0" err="1"/>
              <a:t>결핵균이</a:t>
            </a:r>
            <a:r>
              <a:rPr lang="en-US" altLang="ko-KR" dirty="0"/>
              <a:t> </a:t>
            </a:r>
            <a:r>
              <a:rPr lang="en-US" altLang="ko-KR" dirty="0" err="1"/>
              <a:t>항생제에</a:t>
            </a:r>
            <a:r>
              <a:rPr lang="en-US" altLang="ko-KR" dirty="0"/>
              <a:t> </a:t>
            </a:r>
            <a:r>
              <a:rPr lang="en-US" altLang="ko-KR" dirty="0" err="1"/>
              <a:t>내성을</a:t>
            </a:r>
            <a:r>
              <a:rPr lang="en-US" altLang="ko-KR" dirty="0"/>
              <a:t> </a:t>
            </a:r>
            <a:r>
              <a:rPr lang="en-US" altLang="ko-KR" dirty="0" err="1"/>
              <a:t>갖게</a:t>
            </a:r>
            <a:r>
              <a:rPr lang="en-US" altLang="ko-KR" dirty="0"/>
              <a:t> </a:t>
            </a:r>
            <a:r>
              <a:rPr lang="en-US" altLang="ko-KR" dirty="0" err="1"/>
              <a:t>되어</a:t>
            </a:r>
            <a:r>
              <a:rPr lang="en-US" altLang="ko-KR" dirty="0"/>
              <a:t> </a:t>
            </a:r>
            <a:r>
              <a:rPr lang="en-US" altLang="ko-KR" dirty="0" err="1"/>
              <a:t>다제내성</a:t>
            </a:r>
            <a:r>
              <a:rPr lang="en-US" altLang="ko-KR" dirty="0"/>
              <a:t> </a:t>
            </a:r>
            <a:r>
              <a:rPr lang="en-US" altLang="ko-KR" dirty="0" err="1"/>
              <a:t>결핵</a:t>
            </a:r>
            <a:r>
              <a:rPr lang="en-US" altLang="ko-KR" dirty="0"/>
              <a:t>(MDR-</a:t>
            </a:r>
            <a:r>
              <a:rPr lang="en-US" altLang="ko-KR" dirty="0" err="1"/>
              <a:t>TB으로</a:t>
            </a:r>
            <a:r>
              <a:rPr lang="en-US" altLang="ko-KR" dirty="0"/>
              <a:t> </a:t>
            </a:r>
            <a:r>
              <a:rPr lang="en-US" altLang="ko-KR" dirty="0" err="1"/>
              <a:t>발전합니다</a:t>
            </a:r>
            <a:r>
              <a:rPr lang="en-US" altLang="ko-KR" dirty="0"/>
              <a:t>. </a:t>
            </a:r>
            <a:r>
              <a:rPr lang="en-US" altLang="ko-KR" dirty="0" err="1"/>
              <a:t>다제내성</a:t>
            </a:r>
            <a:r>
              <a:rPr lang="en-US" altLang="ko-KR" dirty="0"/>
              <a:t> </a:t>
            </a:r>
            <a:r>
              <a:rPr lang="en-US" altLang="ko-KR" dirty="0" err="1"/>
              <a:t>결핵은</a:t>
            </a:r>
            <a:r>
              <a:rPr lang="en-US" altLang="ko-KR" dirty="0"/>
              <a:t> </a:t>
            </a:r>
            <a:r>
              <a:rPr lang="en-US" altLang="ko-KR" dirty="0" err="1"/>
              <a:t>치료</a:t>
            </a:r>
            <a:r>
              <a:rPr lang="en-US" altLang="ko-KR" dirty="0"/>
              <a:t> </a:t>
            </a:r>
            <a:r>
              <a:rPr lang="en-US" altLang="ko-KR" dirty="0" err="1"/>
              <a:t>기간이</a:t>
            </a:r>
            <a:r>
              <a:rPr lang="en-US" altLang="ko-KR" dirty="0"/>
              <a:t> 2년 </a:t>
            </a:r>
            <a:r>
              <a:rPr lang="en-US" altLang="ko-KR" dirty="0" err="1"/>
              <a:t>이상으로</a:t>
            </a:r>
            <a:r>
              <a:rPr lang="en-US" altLang="ko-KR" dirty="0"/>
              <a:t> </a:t>
            </a:r>
            <a:r>
              <a:rPr lang="en-US" altLang="ko-KR" dirty="0" err="1"/>
              <a:t>길어지고</a:t>
            </a:r>
            <a:r>
              <a:rPr lang="en-US" altLang="ko-KR" dirty="0"/>
              <a:t> </a:t>
            </a:r>
            <a:r>
              <a:rPr lang="en-US" altLang="ko-KR" dirty="0" err="1"/>
              <a:t>성공률이</a:t>
            </a:r>
            <a:r>
              <a:rPr lang="en-US" altLang="ko-KR" dirty="0"/>
              <a:t> 50% </a:t>
            </a:r>
            <a:r>
              <a:rPr lang="en-US" altLang="ko-KR" dirty="0" err="1"/>
              <a:t>미만으로</a:t>
            </a:r>
            <a:r>
              <a:rPr lang="en-US" altLang="ko-KR" dirty="0"/>
              <a:t> </a:t>
            </a:r>
            <a:r>
              <a:rPr lang="en-US" altLang="ko-KR" dirty="0" err="1"/>
              <a:t>급격히</a:t>
            </a:r>
            <a:r>
              <a:rPr lang="en-US" altLang="ko-KR" dirty="0"/>
              <a:t> </a:t>
            </a:r>
            <a:r>
              <a:rPr lang="en-US" altLang="ko-KR" dirty="0" err="1"/>
              <a:t>낮아지며</a:t>
            </a:r>
            <a:r>
              <a:rPr lang="en-US" altLang="ko-KR" dirty="0"/>
              <a:t>, </a:t>
            </a:r>
            <a:r>
              <a:rPr lang="en-US" altLang="ko-KR" dirty="0" err="1"/>
              <a:t>지역사회</a:t>
            </a:r>
            <a:r>
              <a:rPr lang="en-US" altLang="ko-KR" dirty="0"/>
              <a:t> </a:t>
            </a:r>
            <a:r>
              <a:rPr lang="en-US" altLang="ko-KR" dirty="0" err="1"/>
              <a:t>감염병</a:t>
            </a:r>
            <a:r>
              <a:rPr lang="en-US" altLang="ko-KR" dirty="0"/>
              <a:t> </a:t>
            </a:r>
            <a:r>
              <a:rPr lang="en-US" altLang="ko-KR" dirty="0" err="1"/>
              <a:t>관리에도</a:t>
            </a:r>
            <a:r>
              <a:rPr lang="en-US" altLang="ko-KR" dirty="0"/>
              <a:t> </a:t>
            </a:r>
            <a:r>
              <a:rPr lang="en-US" altLang="ko-KR" dirty="0" err="1"/>
              <a:t>막대한</a:t>
            </a:r>
            <a:r>
              <a:rPr lang="en-US" altLang="ko-KR" dirty="0"/>
              <a:t> </a:t>
            </a:r>
            <a:r>
              <a:rPr lang="en-US" altLang="ko-KR" dirty="0" err="1"/>
              <a:t>위협이</a:t>
            </a:r>
            <a:r>
              <a:rPr lang="en-US" altLang="ko-KR" dirty="0"/>
              <a:t> </a:t>
            </a:r>
            <a:r>
              <a:rPr lang="en-US" altLang="ko-KR" dirty="0" err="1"/>
              <a:t>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따라서</a:t>
            </a:r>
            <a:r>
              <a:rPr lang="en-US" altLang="ko-KR" dirty="0"/>
              <a:t> </a:t>
            </a:r>
            <a:r>
              <a:rPr lang="en-US" altLang="ko-KR" dirty="0" err="1"/>
              <a:t>저희는</a:t>
            </a:r>
            <a:r>
              <a:rPr lang="en-US" altLang="ko-KR" dirty="0"/>
              <a:t> 이 </a:t>
            </a:r>
            <a:r>
              <a:rPr lang="en-US" altLang="ko-KR" dirty="0" err="1"/>
              <a:t>문헌고찰을</a:t>
            </a:r>
            <a:r>
              <a:rPr lang="en-US" altLang="ko-KR" dirty="0"/>
              <a:t> </a:t>
            </a:r>
            <a:r>
              <a:rPr lang="en-US" altLang="ko-KR" dirty="0" err="1"/>
              <a:t>통해</a:t>
            </a:r>
            <a:r>
              <a:rPr lang="en-US" altLang="ko-KR" dirty="0"/>
              <a:t>, </a:t>
            </a:r>
            <a:r>
              <a:rPr lang="en-US" altLang="ko-KR" dirty="0" err="1"/>
              <a:t>양산시의</a:t>
            </a:r>
            <a:r>
              <a:rPr lang="en-US" altLang="ko-KR" dirty="0"/>
              <a:t> </a:t>
            </a:r>
            <a:r>
              <a:rPr lang="en-US" altLang="ko-KR" dirty="0" err="1"/>
              <a:t>고령화</a:t>
            </a:r>
            <a:r>
              <a:rPr lang="en-US" altLang="ko-KR" dirty="0"/>
              <a:t> </a:t>
            </a:r>
            <a:r>
              <a:rPr lang="en-US" altLang="ko-KR" dirty="0" err="1"/>
              <a:t>특성에</a:t>
            </a:r>
            <a:r>
              <a:rPr lang="en-US" altLang="ko-KR" dirty="0"/>
              <a:t> </a:t>
            </a:r>
            <a:r>
              <a:rPr lang="en-US" altLang="ko-KR" dirty="0" err="1"/>
              <a:t>맞춰</a:t>
            </a:r>
            <a:r>
              <a:rPr lang="en-US" altLang="ko-KR" dirty="0"/>
              <a:t> </a:t>
            </a:r>
            <a:r>
              <a:rPr lang="en-US" altLang="ko-KR" dirty="0" err="1"/>
              <a:t>고위험군을</a:t>
            </a:r>
            <a:r>
              <a:rPr lang="en-US" altLang="ko-KR" dirty="0"/>
              <a:t> </a:t>
            </a:r>
            <a:r>
              <a:rPr lang="en-US" altLang="ko-KR" dirty="0" err="1"/>
              <a:t>타겟으로</a:t>
            </a:r>
            <a:r>
              <a:rPr lang="en-US" altLang="ko-KR" dirty="0"/>
              <a:t> </a:t>
            </a:r>
            <a:r>
              <a:rPr lang="en-US" altLang="ko-KR" dirty="0" err="1"/>
              <a:t>잠복결핵</a:t>
            </a:r>
            <a:r>
              <a:rPr lang="en-US" altLang="ko-KR" dirty="0"/>
              <a:t> </a:t>
            </a:r>
            <a:r>
              <a:rPr lang="en-US" altLang="ko-KR" dirty="0" err="1"/>
              <a:t>치료를</a:t>
            </a:r>
            <a:r>
              <a:rPr lang="en-US" altLang="ko-KR" dirty="0"/>
              <a:t> </a:t>
            </a:r>
            <a:r>
              <a:rPr lang="en-US" altLang="ko-KR" dirty="0" err="1"/>
              <a:t>강화하고</a:t>
            </a:r>
            <a:r>
              <a:rPr lang="en-US" altLang="ko-KR" dirty="0"/>
              <a:t>, DOT </a:t>
            </a:r>
            <a:r>
              <a:rPr lang="en-US" altLang="ko-KR" dirty="0" err="1"/>
              <a:t>관리를</a:t>
            </a:r>
            <a:r>
              <a:rPr lang="en-US" altLang="ko-KR" dirty="0"/>
              <a:t> </a:t>
            </a:r>
            <a:r>
              <a:rPr lang="en-US" altLang="ko-KR" dirty="0" err="1"/>
              <a:t>철저히</a:t>
            </a:r>
            <a:r>
              <a:rPr lang="en-US" altLang="ko-KR" dirty="0"/>
              <a:t> </a:t>
            </a:r>
            <a:r>
              <a:rPr lang="en-US" altLang="ko-KR" dirty="0" err="1"/>
              <a:t>하여</a:t>
            </a:r>
            <a:r>
              <a:rPr lang="en-US" altLang="ko-KR" dirty="0"/>
              <a:t> </a:t>
            </a:r>
            <a:r>
              <a:rPr lang="en-US" altLang="ko-KR" dirty="0" err="1"/>
              <a:t>내성</a:t>
            </a:r>
            <a:r>
              <a:rPr lang="en-US" altLang="ko-KR" dirty="0"/>
              <a:t> </a:t>
            </a:r>
            <a:r>
              <a:rPr lang="en-US" altLang="ko-KR" dirty="0" err="1"/>
              <a:t>결핵</a:t>
            </a:r>
            <a:r>
              <a:rPr lang="en-US" altLang="ko-KR" dirty="0"/>
              <a:t> </a:t>
            </a:r>
            <a:r>
              <a:rPr lang="en-US" altLang="ko-KR" dirty="0" err="1"/>
              <a:t>발생을</a:t>
            </a:r>
            <a:r>
              <a:rPr lang="en-US" altLang="ko-KR" dirty="0"/>
              <a:t> </a:t>
            </a:r>
            <a:r>
              <a:rPr lang="en-US" altLang="ko-KR" dirty="0" err="1"/>
              <a:t>원천</a:t>
            </a:r>
            <a:r>
              <a:rPr lang="en-US" altLang="ko-KR" dirty="0"/>
              <a:t> </a:t>
            </a:r>
            <a:r>
              <a:rPr lang="en-US" altLang="ko-KR" dirty="0" err="1"/>
              <a:t>차단하는</a:t>
            </a:r>
            <a:r>
              <a:rPr lang="en-US" altLang="ko-KR" dirty="0"/>
              <a:t> 데 </a:t>
            </a:r>
            <a:r>
              <a:rPr lang="en-US" altLang="ko-KR" dirty="0" err="1"/>
              <a:t>집중해야</a:t>
            </a:r>
            <a:r>
              <a:rPr lang="en-US" altLang="ko-KR" dirty="0"/>
              <a:t> </a:t>
            </a:r>
            <a:r>
              <a:rPr lang="en-US" altLang="ko-KR" dirty="0" err="1"/>
              <a:t>한다는</a:t>
            </a:r>
            <a:r>
              <a:rPr lang="en-US" altLang="ko-KR" dirty="0"/>
              <a:t> </a:t>
            </a:r>
            <a:r>
              <a:rPr lang="en-US" altLang="ko-KR" dirty="0" err="1"/>
              <a:t>결론을</a:t>
            </a:r>
            <a:r>
              <a:rPr lang="en-US" altLang="ko-KR" dirty="0"/>
              <a:t> </a:t>
            </a:r>
            <a:r>
              <a:rPr lang="en-US" altLang="ko-KR" dirty="0" err="1"/>
              <a:t>도출했습니다</a:t>
            </a:r>
            <a:r>
              <a:rPr lang="en-US" altLang="ko-KR" dirty="0"/>
              <a:t>."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altLang="ko-KR" dirty="0" err="1"/>
              <a:t>보건소는</a:t>
            </a:r>
            <a:r>
              <a:rPr lang="en-US" altLang="ko-KR" dirty="0"/>
              <a:t> </a:t>
            </a:r>
            <a:r>
              <a:rPr lang="en-US" altLang="ko-KR" dirty="0" err="1"/>
              <a:t>지역보건의료정책을</a:t>
            </a:r>
            <a:r>
              <a:rPr lang="en-US" altLang="ko-KR" dirty="0"/>
              <a:t> </a:t>
            </a:r>
            <a:r>
              <a:rPr lang="en-US" altLang="ko-KR" dirty="0" err="1"/>
              <a:t>효율적으로</a:t>
            </a:r>
            <a:r>
              <a:rPr lang="en-US" altLang="ko-KR" dirty="0"/>
              <a:t> </a:t>
            </a:r>
            <a:r>
              <a:rPr lang="en-US" altLang="ko-KR" dirty="0" err="1"/>
              <a:t>추진하여</a:t>
            </a:r>
            <a:r>
              <a:rPr lang="en-US" altLang="ko-KR" dirty="0"/>
              <a:t> </a:t>
            </a:r>
            <a:r>
              <a:rPr lang="en-US" altLang="ko-KR" dirty="0" err="1"/>
              <a:t>지역주민의</a:t>
            </a:r>
            <a:r>
              <a:rPr lang="en-US" altLang="ko-KR" dirty="0"/>
              <a:t> </a:t>
            </a:r>
            <a:r>
              <a:rPr lang="en-US" altLang="ko-KR" dirty="0" err="1"/>
              <a:t>건강증진에</a:t>
            </a:r>
            <a:r>
              <a:rPr lang="en-US" altLang="ko-KR" dirty="0"/>
              <a:t> </a:t>
            </a:r>
            <a:r>
              <a:rPr lang="en-US" altLang="ko-KR" dirty="0" err="1"/>
              <a:t>이바지함을</a:t>
            </a:r>
            <a:r>
              <a:rPr lang="en-US" altLang="ko-KR" dirty="0"/>
              <a:t> </a:t>
            </a:r>
            <a:r>
              <a:rPr lang="en-US" altLang="ko-KR" dirty="0" err="1"/>
              <a:t>목적으로</a:t>
            </a:r>
            <a:r>
              <a:rPr lang="en-US" altLang="ko-KR" dirty="0"/>
              <a:t> </a:t>
            </a:r>
            <a:r>
              <a:rPr lang="en-US" altLang="ko-KR" dirty="0" err="1"/>
              <a:t>합니다</a:t>
            </a:r>
            <a:r>
              <a:rPr lang="en-US" altLang="ko-KR" dirty="0"/>
              <a:t>. </a:t>
            </a:r>
            <a:r>
              <a:rPr lang="en-US" altLang="ko-KR" dirty="0" err="1"/>
              <a:t>특히</a:t>
            </a:r>
            <a:r>
              <a:rPr lang="en-US" altLang="ko-KR" dirty="0"/>
              <a:t> </a:t>
            </a:r>
            <a:r>
              <a:rPr lang="en-US" altLang="ko-KR" dirty="0" err="1"/>
              <a:t>결핵</a:t>
            </a:r>
            <a:r>
              <a:rPr lang="en-US" altLang="ko-KR" dirty="0"/>
              <a:t> </a:t>
            </a:r>
            <a:r>
              <a:rPr lang="en-US" altLang="ko-KR" dirty="0" err="1"/>
              <a:t>관리는</a:t>
            </a:r>
            <a:r>
              <a:rPr lang="en-US" altLang="ko-KR" dirty="0"/>
              <a:t> </a:t>
            </a:r>
            <a:r>
              <a:rPr lang="en-US" altLang="ko-KR" dirty="0" err="1"/>
              <a:t>급·만성</a:t>
            </a:r>
            <a:r>
              <a:rPr lang="en-US" altLang="ko-KR" dirty="0"/>
              <a:t> </a:t>
            </a:r>
            <a:r>
              <a:rPr lang="en-US" altLang="ko-KR" dirty="0" err="1"/>
              <a:t>감염병</a:t>
            </a:r>
            <a:r>
              <a:rPr lang="en-US" altLang="ko-KR" dirty="0"/>
              <a:t> </a:t>
            </a:r>
            <a:r>
              <a:rPr lang="en-US" altLang="ko-KR" dirty="0" err="1"/>
              <a:t>관리사업에</a:t>
            </a:r>
            <a:r>
              <a:rPr lang="en-US" altLang="ko-KR" dirty="0"/>
              <a:t> </a:t>
            </a:r>
            <a:r>
              <a:rPr lang="en-US" altLang="ko-KR" dirty="0" err="1"/>
              <a:t>해당하며</a:t>
            </a:r>
            <a:r>
              <a:rPr lang="en-US" altLang="ko-KR" dirty="0"/>
              <a:t>, </a:t>
            </a:r>
            <a:r>
              <a:rPr lang="en-US" altLang="ko-KR" dirty="0" err="1"/>
              <a:t>보건소는</a:t>
            </a:r>
            <a:r>
              <a:rPr lang="en-US" altLang="ko-KR" dirty="0"/>
              <a:t> </a:t>
            </a:r>
            <a:r>
              <a:rPr lang="en-US" altLang="ko-KR" dirty="0" err="1"/>
              <a:t>지역주민의</a:t>
            </a:r>
            <a:r>
              <a:rPr lang="en-US" altLang="ko-KR" dirty="0"/>
              <a:t> </a:t>
            </a:r>
            <a:r>
              <a:rPr lang="en-US" altLang="ko-KR" dirty="0" err="1"/>
              <a:t>지리적</a:t>
            </a:r>
            <a:r>
              <a:rPr lang="en-US" altLang="ko-KR" dirty="0"/>
              <a:t> </a:t>
            </a:r>
            <a:r>
              <a:rPr lang="en-US" altLang="ko-KR" dirty="0" err="1"/>
              <a:t>접근성이</a:t>
            </a:r>
            <a:r>
              <a:rPr lang="en-US" altLang="ko-KR" dirty="0"/>
              <a:t> </a:t>
            </a:r>
            <a:r>
              <a:rPr lang="en-US" altLang="ko-KR" dirty="0" err="1"/>
              <a:t>우수하므로</a:t>
            </a:r>
            <a:r>
              <a:rPr lang="en-US" altLang="ko-KR" dirty="0"/>
              <a:t> </a:t>
            </a:r>
            <a:r>
              <a:rPr lang="en-US" altLang="ko-KR" dirty="0" err="1"/>
              <a:t>예방</a:t>
            </a:r>
            <a:r>
              <a:rPr lang="en-US" altLang="ko-KR" dirty="0"/>
              <a:t> </a:t>
            </a:r>
            <a:r>
              <a:rPr lang="en-US" altLang="ko-KR" dirty="0" err="1"/>
              <a:t>중심의</a:t>
            </a:r>
            <a:r>
              <a:rPr lang="en-US" altLang="ko-KR" dirty="0"/>
              <a:t> </a:t>
            </a:r>
            <a:r>
              <a:rPr lang="en-US" altLang="ko-KR" dirty="0" err="1"/>
              <a:t>건강증진</a:t>
            </a:r>
            <a:r>
              <a:rPr lang="en-US" altLang="ko-KR" dirty="0"/>
              <a:t> </a:t>
            </a:r>
            <a:r>
              <a:rPr lang="en-US" altLang="ko-KR" dirty="0" err="1"/>
              <a:t>사업을</a:t>
            </a:r>
            <a:r>
              <a:rPr lang="en-US" altLang="ko-KR" dirty="0"/>
              <a:t> </a:t>
            </a:r>
            <a:r>
              <a:rPr lang="en-US" altLang="ko-KR" dirty="0" err="1"/>
              <a:t>활성화하기에</a:t>
            </a:r>
            <a:r>
              <a:rPr lang="en-US" altLang="ko-KR" dirty="0"/>
              <a:t> </a:t>
            </a:r>
            <a:r>
              <a:rPr lang="en-US" altLang="ko-KR" dirty="0" err="1"/>
              <a:t>가장</a:t>
            </a:r>
            <a:r>
              <a:rPr lang="en-US" altLang="ko-KR" dirty="0"/>
              <a:t> </a:t>
            </a:r>
            <a:r>
              <a:rPr lang="en-US" altLang="ko-KR" dirty="0" err="1"/>
              <a:t>적합한</a:t>
            </a:r>
            <a:r>
              <a:rPr lang="en-US" altLang="ko-KR" dirty="0"/>
              <a:t> </a:t>
            </a:r>
            <a:r>
              <a:rPr lang="en-US" altLang="ko-KR" dirty="0" err="1"/>
              <a:t>기관입니다</a:t>
            </a:r>
            <a:r>
              <a:rPr lang="en-US" altLang="ko-KR" dirty="0"/>
              <a:t>. </a:t>
            </a:r>
            <a:r>
              <a:rPr lang="en-US" altLang="ko-KR" dirty="0" err="1"/>
              <a:t>보건소는</a:t>
            </a:r>
            <a:r>
              <a:rPr lang="en-US" altLang="ko-KR" dirty="0"/>
              <a:t> </a:t>
            </a:r>
            <a:r>
              <a:rPr lang="en-US" altLang="ko-KR" dirty="0" err="1"/>
              <a:t>지역사회</a:t>
            </a:r>
            <a:r>
              <a:rPr lang="en-US" altLang="ko-KR" dirty="0"/>
              <a:t> 내 </a:t>
            </a:r>
            <a:r>
              <a:rPr lang="en-US" altLang="ko-KR" dirty="0" err="1"/>
              <a:t>결핵</a:t>
            </a:r>
            <a:r>
              <a:rPr lang="en-US" altLang="ko-KR" dirty="0"/>
              <a:t> </a:t>
            </a:r>
            <a:r>
              <a:rPr lang="en-US" altLang="ko-KR" dirty="0" err="1"/>
              <a:t>환자를</a:t>
            </a:r>
            <a:r>
              <a:rPr lang="en-US" altLang="ko-KR" dirty="0"/>
              <a:t> </a:t>
            </a:r>
            <a:r>
              <a:rPr lang="en-US" altLang="ko-KR" dirty="0" err="1"/>
              <a:t>발견하는</a:t>
            </a:r>
            <a:r>
              <a:rPr lang="en-US" altLang="ko-KR" dirty="0"/>
              <a:t> </a:t>
            </a:r>
            <a:r>
              <a:rPr lang="en-US" altLang="ko-KR" dirty="0" err="1"/>
              <a:t>것부터</a:t>
            </a:r>
            <a:r>
              <a:rPr lang="en-US" altLang="ko-KR" dirty="0"/>
              <a:t> </a:t>
            </a:r>
            <a:r>
              <a:rPr lang="en-US" altLang="ko-KR" dirty="0" err="1"/>
              <a:t>치료를</a:t>
            </a:r>
            <a:r>
              <a:rPr lang="en-US" altLang="ko-KR" dirty="0"/>
              <a:t> </a:t>
            </a:r>
            <a:r>
              <a:rPr lang="en-US" altLang="ko-KR" dirty="0" err="1"/>
              <a:t>완료할</a:t>
            </a:r>
            <a:r>
              <a:rPr lang="en-US" altLang="ko-KR" dirty="0"/>
              <a:t> </a:t>
            </a:r>
            <a:r>
              <a:rPr lang="en-US" altLang="ko-KR" dirty="0" err="1"/>
              <a:t>때까지</a:t>
            </a:r>
            <a:r>
              <a:rPr lang="en-US" altLang="ko-KR" dirty="0"/>
              <a:t> 전 </a:t>
            </a:r>
            <a:r>
              <a:rPr lang="en-US" altLang="ko-KR" dirty="0" err="1"/>
              <a:t>주기를</a:t>
            </a:r>
            <a:r>
              <a:rPr lang="en-US" altLang="ko-KR" dirty="0"/>
              <a:t> </a:t>
            </a:r>
            <a:r>
              <a:rPr lang="en-US" altLang="ko-KR" dirty="0" err="1"/>
              <a:t>책임지고</a:t>
            </a:r>
            <a:r>
              <a:rPr lang="en-US" altLang="ko-KR" dirty="0"/>
              <a:t> </a:t>
            </a:r>
            <a:r>
              <a:rPr lang="en-US" altLang="ko-KR" dirty="0" err="1"/>
              <a:t>관리하는</a:t>
            </a:r>
            <a:r>
              <a:rPr lang="en-US" altLang="ko-KR" dirty="0"/>
              <a:t> </a:t>
            </a:r>
            <a:r>
              <a:rPr lang="en-US" altLang="ko-KR" dirty="0" err="1"/>
              <a:t>핵심</a:t>
            </a:r>
            <a:r>
              <a:rPr lang="en-US" altLang="ko-KR" dirty="0"/>
              <a:t> </a:t>
            </a:r>
            <a:r>
              <a:rPr lang="en-US" altLang="ko-KR" dirty="0" err="1"/>
              <a:t>역할을</a:t>
            </a:r>
            <a:r>
              <a:rPr lang="en-US" altLang="ko-KR" dirty="0"/>
              <a:t> </a:t>
            </a:r>
            <a:r>
              <a:rPr lang="en-US" altLang="ko-KR" dirty="0" err="1"/>
              <a:t>수행합니다</a:t>
            </a:r>
            <a:r>
              <a:rPr lang="en-US" altLang="ko-KR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altLang="ko-KR" dirty="0" err="1"/>
              <a:t>양산시는</a:t>
            </a:r>
            <a:r>
              <a:rPr lang="en-US" altLang="ko-KR" dirty="0"/>
              <a:t> </a:t>
            </a:r>
            <a:r>
              <a:rPr lang="en-US" altLang="ko-KR" dirty="0" err="1"/>
              <a:t>신도시</a:t>
            </a:r>
            <a:r>
              <a:rPr lang="en-US" altLang="ko-KR" dirty="0"/>
              <a:t> </a:t>
            </a:r>
            <a:r>
              <a:rPr lang="en-US" altLang="ko-KR" dirty="0" err="1"/>
              <a:t>개발을</a:t>
            </a:r>
            <a:r>
              <a:rPr lang="en-US" altLang="ko-KR" dirty="0"/>
              <a:t> </a:t>
            </a:r>
            <a:r>
              <a:rPr lang="en-US" altLang="ko-KR" dirty="0" err="1"/>
              <a:t>중심으로</a:t>
            </a:r>
            <a:r>
              <a:rPr lang="en-US" altLang="ko-KR" dirty="0"/>
              <a:t> </a:t>
            </a:r>
            <a:r>
              <a:rPr lang="en-US" altLang="ko-KR" dirty="0" err="1"/>
              <a:t>인구가</a:t>
            </a:r>
            <a:r>
              <a:rPr lang="en-US" altLang="ko-KR" dirty="0"/>
              <a:t> </a:t>
            </a:r>
            <a:r>
              <a:rPr lang="en-US" altLang="ko-KR" dirty="0" err="1"/>
              <a:t>급격히</a:t>
            </a:r>
            <a:r>
              <a:rPr lang="en-US" altLang="ko-KR" dirty="0"/>
              <a:t> </a:t>
            </a:r>
            <a:r>
              <a:rPr lang="en-US" altLang="ko-KR" dirty="0" err="1"/>
              <a:t>증가하면서</a:t>
            </a:r>
            <a:r>
              <a:rPr lang="en-US" altLang="ko-KR" dirty="0"/>
              <a:t> </a:t>
            </a:r>
            <a:r>
              <a:rPr lang="en-US" altLang="ko-KR" dirty="0" err="1"/>
              <a:t>도시</a:t>
            </a:r>
            <a:r>
              <a:rPr lang="en-US" altLang="ko-KR" dirty="0"/>
              <a:t> </a:t>
            </a:r>
            <a:r>
              <a:rPr lang="en-US" altLang="ko-KR" dirty="0" err="1"/>
              <a:t>기능이</a:t>
            </a:r>
            <a:r>
              <a:rPr lang="en-US" altLang="ko-KR" dirty="0"/>
              <a:t> </a:t>
            </a:r>
            <a:r>
              <a:rPr lang="en-US" altLang="ko-KR" dirty="0" err="1"/>
              <a:t>확장되고</a:t>
            </a:r>
            <a:r>
              <a:rPr lang="en-US" altLang="ko-KR" dirty="0"/>
              <a:t> </a:t>
            </a:r>
            <a:r>
              <a:rPr lang="en-US" altLang="ko-KR" dirty="0" err="1"/>
              <a:t>있으나</a:t>
            </a:r>
            <a:r>
              <a:rPr lang="en-US" altLang="ko-KR" dirty="0"/>
              <a:t>, </a:t>
            </a:r>
            <a:r>
              <a:rPr lang="en-US" altLang="ko-KR" dirty="0" err="1"/>
              <a:t>권역</a:t>
            </a:r>
            <a:r>
              <a:rPr lang="en-US" altLang="ko-KR" dirty="0"/>
              <a:t> 간 </a:t>
            </a:r>
            <a:r>
              <a:rPr lang="en-US" altLang="ko-KR" dirty="0" err="1"/>
              <a:t>의료</a:t>
            </a:r>
            <a:r>
              <a:rPr lang="en-US" altLang="ko-KR" dirty="0"/>
              <a:t> </a:t>
            </a:r>
            <a:r>
              <a:rPr lang="en-US" altLang="ko-KR" dirty="0" err="1"/>
              <a:t>인프라와</a:t>
            </a:r>
            <a:r>
              <a:rPr lang="en-US" altLang="ko-KR" dirty="0"/>
              <a:t> </a:t>
            </a:r>
            <a:r>
              <a:rPr lang="en-US" altLang="ko-KR" dirty="0" err="1"/>
              <a:t>인구</a:t>
            </a:r>
            <a:r>
              <a:rPr lang="en-US" altLang="ko-KR" dirty="0"/>
              <a:t> </a:t>
            </a:r>
            <a:r>
              <a:rPr lang="en-US" altLang="ko-KR" dirty="0" err="1"/>
              <a:t>구조의</a:t>
            </a:r>
            <a:r>
              <a:rPr lang="en-US" altLang="ko-KR" dirty="0"/>
              <a:t> </a:t>
            </a:r>
            <a:r>
              <a:rPr lang="en-US" altLang="ko-KR" dirty="0" err="1"/>
              <a:t>격차가</a:t>
            </a:r>
            <a:r>
              <a:rPr lang="en-US" altLang="ko-KR" dirty="0"/>
              <a:t> </a:t>
            </a:r>
            <a:r>
              <a:rPr lang="en-US" altLang="ko-KR" dirty="0" err="1"/>
              <a:t>뚜렷하다</a:t>
            </a:r>
            <a:r>
              <a:rPr lang="en-US" altLang="ko-KR" dirty="0"/>
              <a:t>. </a:t>
            </a:r>
          </a:p>
          <a:p>
            <a:r>
              <a:rPr lang="en-US" altLang="ko-KR" dirty="0" err="1"/>
              <a:t>특히</a:t>
            </a:r>
            <a:r>
              <a:rPr lang="en-US" altLang="ko-KR" dirty="0"/>
              <a:t> 1권역은 </a:t>
            </a:r>
            <a:r>
              <a:rPr lang="en-US" altLang="ko-KR" dirty="0" err="1"/>
              <a:t>노인</a:t>
            </a:r>
            <a:r>
              <a:rPr lang="en-US" altLang="ko-KR" dirty="0"/>
              <a:t> </a:t>
            </a:r>
            <a:r>
              <a:rPr lang="en-US" altLang="ko-KR" dirty="0" err="1"/>
              <a:t>비율이</a:t>
            </a:r>
            <a:r>
              <a:rPr lang="en-US" altLang="ko-KR" dirty="0"/>
              <a:t> </a:t>
            </a:r>
            <a:r>
              <a:rPr lang="en-US" altLang="ko-KR" dirty="0" err="1"/>
              <a:t>가장</a:t>
            </a:r>
            <a:r>
              <a:rPr lang="en-US" altLang="ko-KR" dirty="0"/>
              <a:t> </a:t>
            </a:r>
            <a:r>
              <a:rPr lang="en-US" altLang="ko-KR" dirty="0" err="1"/>
              <a:t>높고</a:t>
            </a:r>
            <a:r>
              <a:rPr lang="en-US" altLang="ko-KR" dirty="0"/>
              <a:t> </a:t>
            </a:r>
            <a:r>
              <a:rPr lang="en-US" altLang="ko-KR" dirty="0" err="1"/>
              <a:t>의료</a:t>
            </a:r>
            <a:r>
              <a:rPr lang="en-US" altLang="ko-KR" dirty="0"/>
              <a:t> </a:t>
            </a:r>
            <a:r>
              <a:rPr lang="en-US" altLang="ko-KR" dirty="0" err="1"/>
              <a:t>접근성이</a:t>
            </a:r>
            <a:r>
              <a:rPr lang="en-US" altLang="ko-KR" dirty="0"/>
              <a:t> </a:t>
            </a:r>
            <a:r>
              <a:rPr lang="en-US" altLang="ko-KR" dirty="0" err="1"/>
              <a:t>낮아</a:t>
            </a:r>
            <a:r>
              <a:rPr lang="en-US" altLang="ko-KR" dirty="0"/>
              <a:t> </a:t>
            </a:r>
            <a:r>
              <a:rPr lang="en-US" altLang="ko-KR" dirty="0" err="1"/>
              <a:t>만성질환·결핵</a:t>
            </a:r>
            <a:r>
              <a:rPr lang="en-US" altLang="ko-KR" dirty="0"/>
              <a:t> 등 </a:t>
            </a:r>
            <a:r>
              <a:rPr lang="en-US" altLang="ko-KR" dirty="0" err="1"/>
              <a:t>노인성</a:t>
            </a:r>
            <a:r>
              <a:rPr lang="en-US" altLang="ko-KR" dirty="0"/>
              <a:t> </a:t>
            </a:r>
            <a:r>
              <a:rPr lang="en-US" altLang="ko-KR" dirty="0" err="1"/>
              <a:t>질환의</a:t>
            </a:r>
            <a:r>
              <a:rPr lang="en-US" altLang="ko-KR" dirty="0"/>
              <a:t> </a:t>
            </a:r>
            <a:r>
              <a:rPr lang="en-US" altLang="ko-KR" dirty="0" err="1"/>
              <a:t>집중</a:t>
            </a:r>
            <a:r>
              <a:rPr lang="en-US" altLang="ko-KR" dirty="0"/>
              <a:t> </a:t>
            </a:r>
            <a:r>
              <a:rPr lang="en-US" altLang="ko-KR" dirty="0" err="1"/>
              <a:t>관리가</a:t>
            </a:r>
            <a:r>
              <a:rPr lang="en-US" altLang="ko-KR" dirty="0"/>
              <a:t> </a:t>
            </a:r>
            <a:r>
              <a:rPr lang="en-US" altLang="ko-KR" dirty="0" err="1"/>
              <a:t>필요하다</a:t>
            </a:r>
            <a:r>
              <a:rPr lang="en-US" altLang="ko-KR" dirty="0"/>
              <a:t>. </a:t>
            </a:r>
            <a:r>
              <a:rPr lang="en-US" altLang="ko-KR" dirty="0" err="1"/>
              <a:t>반면</a:t>
            </a:r>
            <a:r>
              <a:rPr lang="en-US" altLang="ko-KR" dirty="0"/>
              <a:t> 2권역은 </a:t>
            </a:r>
            <a:r>
              <a:rPr lang="en-US" altLang="ko-KR" dirty="0" err="1"/>
              <a:t>울산·부산과</a:t>
            </a:r>
            <a:r>
              <a:rPr lang="en-US" altLang="ko-KR" dirty="0"/>
              <a:t> </a:t>
            </a:r>
            <a:r>
              <a:rPr lang="en-US" altLang="ko-KR" dirty="0" err="1"/>
              <a:t>인접하여</a:t>
            </a:r>
            <a:r>
              <a:rPr lang="en-US" altLang="ko-KR" dirty="0"/>
              <a:t> </a:t>
            </a:r>
            <a:r>
              <a:rPr lang="en-US" altLang="ko-KR" dirty="0" err="1"/>
              <a:t>생활권이</a:t>
            </a:r>
            <a:r>
              <a:rPr lang="en-US" altLang="ko-KR" dirty="0"/>
              <a:t> </a:t>
            </a:r>
            <a:r>
              <a:rPr lang="en-US" altLang="ko-KR" dirty="0" err="1"/>
              <a:t>광역화되어</a:t>
            </a:r>
            <a:r>
              <a:rPr lang="en-US" altLang="ko-KR" dirty="0"/>
              <a:t> </a:t>
            </a:r>
            <a:r>
              <a:rPr lang="en-US" altLang="ko-KR" dirty="0" err="1"/>
              <a:t>있으므로</a:t>
            </a:r>
            <a:r>
              <a:rPr lang="en-US" altLang="ko-KR" dirty="0"/>
              <a:t>, </a:t>
            </a:r>
            <a:r>
              <a:rPr lang="en-US" altLang="ko-KR" dirty="0" err="1"/>
              <a:t>광역</a:t>
            </a:r>
            <a:r>
              <a:rPr lang="en-US" altLang="ko-KR" dirty="0"/>
              <a:t> </a:t>
            </a:r>
            <a:r>
              <a:rPr lang="en-US" altLang="ko-KR" dirty="0" err="1"/>
              <a:t>보건·의료</a:t>
            </a:r>
            <a:r>
              <a:rPr lang="en-US" altLang="ko-KR" dirty="0"/>
              <a:t> </a:t>
            </a:r>
            <a:r>
              <a:rPr lang="en-US" altLang="ko-KR" dirty="0" err="1"/>
              <a:t>협력체계</a:t>
            </a:r>
            <a:r>
              <a:rPr lang="en-US" altLang="ko-KR" dirty="0"/>
              <a:t> </a:t>
            </a:r>
            <a:r>
              <a:rPr lang="en-US" altLang="ko-KR" dirty="0" err="1"/>
              <a:t>구축이</a:t>
            </a:r>
            <a:r>
              <a:rPr lang="en-US" altLang="ko-KR" dirty="0"/>
              <a:t> </a:t>
            </a:r>
            <a:r>
              <a:rPr lang="en-US" altLang="ko-KR" dirty="0" err="1"/>
              <a:t>중요하다</a:t>
            </a:r>
            <a:r>
              <a:rPr lang="en-US" altLang="ko-KR" dirty="0"/>
              <a:t>. 3권역은 </a:t>
            </a:r>
            <a:r>
              <a:rPr lang="en-US" altLang="ko-KR" dirty="0" err="1"/>
              <a:t>신도시</a:t>
            </a:r>
            <a:r>
              <a:rPr lang="en-US" altLang="ko-KR" dirty="0"/>
              <a:t> </a:t>
            </a:r>
            <a:r>
              <a:rPr lang="en-US" altLang="ko-KR" dirty="0" err="1"/>
              <a:t>중심지로</a:t>
            </a:r>
            <a:r>
              <a:rPr lang="en-US" altLang="ko-KR" dirty="0"/>
              <a:t> </a:t>
            </a:r>
            <a:r>
              <a:rPr lang="en-US" altLang="ko-KR" dirty="0" err="1"/>
              <a:t>인구가</a:t>
            </a:r>
            <a:r>
              <a:rPr lang="en-US" altLang="ko-KR" dirty="0"/>
              <a:t> </a:t>
            </a:r>
            <a:r>
              <a:rPr lang="en-US" altLang="ko-KR" dirty="0" err="1"/>
              <a:t>빠르게</a:t>
            </a:r>
            <a:r>
              <a:rPr lang="en-US" altLang="ko-KR" dirty="0"/>
              <a:t> </a:t>
            </a:r>
            <a:r>
              <a:rPr lang="en-US" altLang="ko-KR" dirty="0" err="1"/>
              <a:t>늘어나고</a:t>
            </a:r>
            <a:r>
              <a:rPr lang="en-US" altLang="ko-KR" dirty="0"/>
              <a:t> </a:t>
            </a:r>
            <a:r>
              <a:rPr lang="en-US" altLang="ko-KR" dirty="0" err="1"/>
              <a:t>있어</a:t>
            </a:r>
            <a:r>
              <a:rPr lang="en-US" altLang="ko-KR" dirty="0"/>
              <a:t>, </a:t>
            </a:r>
            <a:r>
              <a:rPr lang="en-US" altLang="ko-KR" dirty="0" err="1"/>
              <a:t>대학병원과</a:t>
            </a:r>
            <a:r>
              <a:rPr lang="en-US" altLang="ko-KR" dirty="0"/>
              <a:t> </a:t>
            </a:r>
            <a:r>
              <a:rPr lang="en-US" altLang="ko-KR" dirty="0" err="1"/>
              <a:t>연계한</a:t>
            </a:r>
            <a:r>
              <a:rPr lang="en-US" altLang="ko-KR" dirty="0"/>
              <a:t> </a:t>
            </a:r>
            <a:r>
              <a:rPr lang="en-US" altLang="ko-KR" dirty="0" err="1"/>
              <a:t>예방·검진·치료</a:t>
            </a:r>
            <a:r>
              <a:rPr lang="en-US" altLang="ko-KR" dirty="0"/>
              <a:t> </a:t>
            </a:r>
            <a:r>
              <a:rPr lang="en-US" altLang="ko-KR" dirty="0" err="1"/>
              <a:t>수요</a:t>
            </a:r>
            <a:r>
              <a:rPr lang="en-US" altLang="ko-KR" dirty="0"/>
              <a:t> </a:t>
            </a:r>
            <a:r>
              <a:rPr lang="en-US" altLang="ko-KR" dirty="0" err="1"/>
              <a:t>관리</a:t>
            </a:r>
            <a:r>
              <a:rPr lang="en-US" altLang="ko-KR" dirty="0"/>
              <a:t> </a:t>
            </a:r>
            <a:r>
              <a:rPr lang="en-US" altLang="ko-KR" dirty="0" err="1"/>
              <a:t>전략이</a:t>
            </a:r>
            <a:r>
              <a:rPr lang="en-US" altLang="ko-KR" dirty="0"/>
              <a:t> </a:t>
            </a:r>
            <a:r>
              <a:rPr lang="en-US" altLang="ko-KR" dirty="0" err="1"/>
              <a:t>필요하다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4권역은 </a:t>
            </a:r>
            <a:r>
              <a:rPr lang="en-US" altLang="ko-KR" dirty="0" err="1"/>
              <a:t>구도심이자</a:t>
            </a:r>
            <a:r>
              <a:rPr lang="en-US" altLang="ko-KR" dirty="0"/>
              <a:t> </a:t>
            </a:r>
            <a:r>
              <a:rPr lang="en-US" altLang="ko-KR" dirty="0" err="1"/>
              <a:t>의료자원이</a:t>
            </a:r>
            <a:r>
              <a:rPr lang="en-US" altLang="ko-KR" dirty="0"/>
              <a:t> </a:t>
            </a:r>
            <a:r>
              <a:rPr lang="en-US" altLang="ko-KR" dirty="0" err="1"/>
              <a:t>풍부한</a:t>
            </a:r>
            <a:r>
              <a:rPr lang="en-US" altLang="ko-KR" dirty="0"/>
              <a:t> </a:t>
            </a:r>
            <a:r>
              <a:rPr lang="en-US" altLang="ko-KR" dirty="0" err="1"/>
              <a:t>지역으로</a:t>
            </a:r>
            <a:r>
              <a:rPr lang="en-US" altLang="ko-KR" dirty="0"/>
              <a:t>, </a:t>
            </a:r>
            <a:r>
              <a:rPr lang="en-US" altLang="ko-KR" dirty="0" err="1"/>
              <a:t>도시</a:t>
            </a:r>
            <a:r>
              <a:rPr lang="en-US" altLang="ko-KR" dirty="0"/>
              <a:t> </a:t>
            </a:r>
            <a:r>
              <a:rPr lang="en-US" altLang="ko-KR" dirty="0" err="1"/>
              <a:t>중심</a:t>
            </a:r>
            <a:r>
              <a:rPr lang="en-US" altLang="ko-KR" dirty="0"/>
              <a:t> </a:t>
            </a:r>
            <a:r>
              <a:rPr lang="en-US" altLang="ko-KR" dirty="0" err="1"/>
              <a:t>보건의</a:t>
            </a:r>
            <a:r>
              <a:rPr lang="en-US" altLang="ko-KR" dirty="0"/>
              <a:t> </a:t>
            </a:r>
            <a:r>
              <a:rPr lang="en-US" altLang="ko-KR" dirty="0" err="1"/>
              <a:t>거점</a:t>
            </a:r>
            <a:r>
              <a:rPr lang="en-US" altLang="ko-KR" dirty="0"/>
              <a:t> </a:t>
            </a:r>
            <a:r>
              <a:rPr lang="en-US" altLang="ko-KR" dirty="0" err="1"/>
              <a:t>역할을</a:t>
            </a:r>
            <a:r>
              <a:rPr lang="en-US" altLang="ko-KR" dirty="0"/>
              <a:t> </a:t>
            </a:r>
            <a:r>
              <a:rPr lang="en-US" altLang="ko-KR" dirty="0" err="1"/>
              <a:t>하되</a:t>
            </a:r>
            <a:r>
              <a:rPr lang="en-US" altLang="ko-KR" dirty="0"/>
              <a:t>, </a:t>
            </a:r>
            <a:r>
              <a:rPr lang="en-US" altLang="ko-KR" dirty="0" err="1"/>
              <a:t>저소득·고령층</a:t>
            </a:r>
            <a:r>
              <a:rPr lang="en-US" altLang="ko-KR" dirty="0"/>
              <a:t> </a:t>
            </a:r>
            <a:r>
              <a:rPr lang="en-US" altLang="ko-KR" dirty="0" err="1"/>
              <a:t>집중지역으로서</a:t>
            </a:r>
            <a:r>
              <a:rPr lang="en-US" altLang="ko-KR" dirty="0"/>
              <a:t> </a:t>
            </a:r>
            <a:r>
              <a:rPr lang="en-US" altLang="ko-KR" dirty="0" err="1"/>
              <a:t>방문형</a:t>
            </a:r>
            <a:r>
              <a:rPr lang="en-US" altLang="ko-KR" dirty="0"/>
              <a:t> </a:t>
            </a:r>
            <a:r>
              <a:rPr lang="en-US" altLang="ko-KR" dirty="0" err="1"/>
              <a:t>보건서비스와</a:t>
            </a:r>
            <a:r>
              <a:rPr lang="en-US" altLang="ko-KR" dirty="0"/>
              <a:t> </a:t>
            </a:r>
            <a:r>
              <a:rPr lang="en-US" altLang="ko-KR" dirty="0" err="1"/>
              <a:t>취약계층</a:t>
            </a:r>
            <a:r>
              <a:rPr lang="en-US" altLang="ko-KR" dirty="0"/>
              <a:t> </a:t>
            </a:r>
            <a:r>
              <a:rPr lang="en-US" altLang="ko-KR" dirty="0" err="1"/>
              <a:t>관리</a:t>
            </a:r>
            <a:r>
              <a:rPr lang="en-US" altLang="ko-KR" dirty="0"/>
              <a:t> </a:t>
            </a:r>
            <a:r>
              <a:rPr lang="en-US" altLang="ko-KR" dirty="0" err="1"/>
              <a:t>강화가</a:t>
            </a:r>
            <a:r>
              <a:rPr lang="en-US" altLang="ko-KR" dirty="0"/>
              <a:t> </a:t>
            </a:r>
            <a:r>
              <a:rPr lang="en-US" altLang="ko-KR" dirty="0" err="1"/>
              <a:t>요구된다</a:t>
            </a:r>
            <a:r>
              <a:rPr lang="en-US" altLang="ko-KR" dirty="0"/>
              <a:t>. </a:t>
            </a:r>
          </a:p>
          <a:p>
            <a:r>
              <a:rPr lang="en-US" altLang="ko-KR" dirty="0" err="1"/>
              <a:t>따라서</a:t>
            </a:r>
            <a:r>
              <a:rPr lang="en-US" altLang="ko-KR" dirty="0"/>
              <a:t> </a:t>
            </a:r>
            <a:r>
              <a:rPr lang="en-US" altLang="ko-KR" dirty="0" err="1"/>
              <a:t>양산시의</a:t>
            </a:r>
            <a:r>
              <a:rPr lang="en-US" altLang="ko-KR" dirty="0"/>
              <a:t> </a:t>
            </a:r>
            <a:r>
              <a:rPr lang="en-US" altLang="ko-KR" dirty="0" err="1"/>
              <a:t>보건정책은</a:t>
            </a:r>
            <a:r>
              <a:rPr lang="en-US" altLang="ko-KR" dirty="0"/>
              <a:t> </a:t>
            </a:r>
            <a:r>
              <a:rPr lang="en-US" altLang="ko-KR" dirty="0" err="1"/>
              <a:t>단순히</a:t>
            </a:r>
            <a:r>
              <a:rPr lang="en-US" altLang="ko-KR" dirty="0"/>
              <a:t> </a:t>
            </a:r>
            <a:r>
              <a:rPr lang="en-US" altLang="ko-KR" dirty="0" err="1"/>
              <a:t>전체</a:t>
            </a:r>
            <a:r>
              <a:rPr lang="en-US" altLang="ko-KR" dirty="0"/>
              <a:t> </a:t>
            </a:r>
            <a:r>
              <a:rPr lang="en-US" altLang="ko-KR" dirty="0" err="1"/>
              <a:t>인구</a:t>
            </a:r>
            <a:r>
              <a:rPr lang="en-US" altLang="ko-KR" dirty="0"/>
              <a:t> </a:t>
            </a:r>
            <a:r>
              <a:rPr lang="en-US" altLang="ko-KR" dirty="0" err="1"/>
              <a:t>증가에</a:t>
            </a:r>
            <a:r>
              <a:rPr lang="en-US" altLang="ko-KR" dirty="0"/>
              <a:t> </a:t>
            </a:r>
            <a:r>
              <a:rPr lang="en-US" altLang="ko-KR" dirty="0" err="1"/>
              <a:t>대응하는</a:t>
            </a:r>
            <a:r>
              <a:rPr lang="en-US" altLang="ko-KR" dirty="0"/>
              <a:t> </a:t>
            </a:r>
            <a:r>
              <a:rPr lang="en-US" altLang="ko-KR" dirty="0" err="1"/>
              <a:t>차원을</a:t>
            </a:r>
            <a:r>
              <a:rPr lang="en-US" altLang="ko-KR" dirty="0"/>
              <a:t> </a:t>
            </a:r>
            <a:r>
              <a:rPr lang="en-US" altLang="ko-KR" dirty="0" err="1"/>
              <a:t>넘어</a:t>
            </a:r>
            <a:r>
              <a:rPr lang="en-US" altLang="ko-KR" dirty="0"/>
              <a:t>, </a:t>
            </a:r>
            <a:r>
              <a:rPr lang="en-US" altLang="ko-KR" dirty="0" err="1"/>
              <a:t>권역별</a:t>
            </a:r>
            <a:r>
              <a:rPr lang="en-US" altLang="ko-KR" dirty="0"/>
              <a:t> </a:t>
            </a:r>
            <a:r>
              <a:rPr lang="en-US" altLang="ko-KR" dirty="0" err="1"/>
              <a:t>특성과</a:t>
            </a:r>
            <a:r>
              <a:rPr lang="en-US" altLang="ko-KR" dirty="0"/>
              <a:t> </a:t>
            </a:r>
            <a:r>
              <a:rPr lang="en-US" altLang="ko-KR" dirty="0" err="1"/>
              <a:t>위험요인에</a:t>
            </a:r>
            <a:r>
              <a:rPr lang="en-US" altLang="ko-KR" dirty="0"/>
              <a:t> </a:t>
            </a:r>
            <a:r>
              <a:rPr lang="en-US" altLang="ko-KR" dirty="0" err="1"/>
              <a:t>맞춘</a:t>
            </a:r>
            <a:r>
              <a:rPr lang="en-US" altLang="ko-KR" dirty="0"/>
              <a:t> </a:t>
            </a:r>
            <a:r>
              <a:rPr lang="en-US" altLang="ko-KR" dirty="0" err="1"/>
              <a:t>세분화된</a:t>
            </a:r>
            <a:r>
              <a:rPr lang="en-US" altLang="ko-KR" dirty="0"/>
              <a:t> </a:t>
            </a:r>
            <a:r>
              <a:rPr lang="en-US" altLang="ko-KR" dirty="0" err="1"/>
              <a:t>건강관리</a:t>
            </a:r>
            <a:r>
              <a:rPr lang="en-US" altLang="ko-KR" dirty="0"/>
              <a:t> </a:t>
            </a:r>
            <a:r>
              <a:rPr lang="en-US" altLang="ko-KR" dirty="0" err="1"/>
              <a:t>전략이</a:t>
            </a:r>
            <a:r>
              <a:rPr lang="en-US" altLang="ko-KR" dirty="0"/>
              <a:t> </a:t>
            </a:r>
            <a:r>
              <a:rPr lang="en-US" altLang="ko-KR" dirty="0" err="1"/>
              <a:t>필요하다</a:t>
            </a:r>
            <a:r>
              <a:rPr lang="en-US" altLang="ko-KR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hyperlink" Target="https://ko.wikipedia.org/wiki/I" TargetMode="External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I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1671" y="1314819"/>
            <a:ext cx="4159328" cy="1077630"/>
            <a:chOff x="0" y="0"/>
            <a:chExt cx="1095461" cy="2838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5461" cy="283820"/>
            </a:xfrm>
            <a:custGeom>
              <a:avLst/>
              <a:gdLst/>
              <a:ahLst/>
              <a:cxnLst/>
              <a:rect l="l" t="t" r="r" b="b"/>
              <a:pathLst>
                <a:path w="1095461" h="283820">
                  <a:moveTo>
                    <a:pt x="141910" y="0"/>
                  </a:moveTo>
                  <a:lnTo>
                    <a:pt x="953551" y="0"/>
                  </a:lnTo>
                  <a:cubicBezTo>
                    <a:pt x="1031926" y="0"/>
                    <a:pt x="1095461" y="63535"/>
                    <a:pt x="1095461" y="141910"/>
                  </a:cubicBezTo>
                  <a:lnTo>
                    <a:pt x="1095461" y="141910"/>
                  </a:lnTo>
                  <a:cubicBezTo>
                    <a:pt x="1095461" y="179547"/>
                    <a:pt x="1080510" y="215642"/>
                    <a:pt x="1053896" y="242256"/>
                  </a:cubicBezTo>
                  <a:cubicBezTo>
                    <a:pt x="1027283" y="268869"/>
                    <a:pt x="991188" y="283820"/>
                    <a:pt x="953551" y="283820"/>
                  </a:cubicBezTo>
                  <a:lnTo>
                    <a:pt x="141910" y="283820"/>
                  </a:lnTo>
                  <a:cubicBezTo>
                    <a:pt x="63535" y="283820"/>
                    <a:pt x="0" y="220285"/>
                    <a:pt x="0" y="141910"/>
                  </a:cubicBezTo>
                  <a:lnTo>
                    <a:pt x="0" y="141910"/>
                  </a:lnTo>
                  <a:cubicBezTo>
                    <a:pt x="0" y="63535"/>
                    <a:pt x="63535" y="0"/>
                    <a:pt x="141910" y="0"/>
                  </a:cubicBezTo>
                  <a:close/>
                </a:path>
              </a:pathLst>
            </a:custGeom>
            <a:solidFill>
              <a:srgbClr val="02967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095461" cy="350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380785" y="5297898"/>
            <a:ext cx="7123824" cy="4274295"/>
          </a:xfrm>
          <a:custGeom>
            <a:avLst/>
            <a:gdLst/>
            <a:ahLst/>
            <a:cxnLst/>
            <a:rect l="l" t="t" r="r" b="b"/>
            <a:pathLst>
              <a:path w="7123824" h="4274295">
                <a:moveTo>
                  <a:pt x="0" y="0"/>
                </a:moveTo>
                <a:lnTo>
                  <a:pt x="7123824" y="0"/>
                </a:lnTo>
                <a:lnTo>
                  <a:pt x="7123824" y="4274294"/>
                </a:lnTo>
                <a:lnTo>
                  <a:pt x="0" y="42742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251671" y="8540215"/>
            <a:ext cx="5686901" cy="891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399" b="1" spc="81" dirty="0" err="1">
                <a:solidFill>
                  <a:srgbClr val="323232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간호학과</a:t>
            </a:r>
            <a:r>
              <a:rPr lang="en-US" sz="2399" b="1" spc="81" dirty="0">
                <a:solidFill>
                  <a:srgbClr val="323232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강 주 희 10241487</a:t>
            </a:r>
          </a:p>
          <a:p>
            <a:pPr marL="0" lvl="0" indent="0" algn="l">
              <a:lnSpc>
                <a:spcPts val="3599"/>
              </a:lnSpc>
              <a:spcBef>
                <a:spcPct val="0"/>
              </a:spcBef>
            </a:pPr>
            <a:r>
              <a:rPr lang="en-US" sz="2399" b="1" spc="81" dirty="0" err="1">
                <a:solidFill>
                  <a:srgbClr val="FEFEFE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간호학과</a:t>
            </a:r>
            <a:r>
              <a:rPr lang="en-US" sz="2399" b="1" spc="81" dirty="0">
                <a:solidFill>
                  <a:srgbClr val="323232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윤 재 희 10241495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51671" y="2836515"/>
            <a:ext cx="10102129" cy="3385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3200"/>
              </a:lnSpc>
              <a:spcBef>
                <a:spcPct val="0"/>
              </a:spcBef>
            </a:pPr>
            <a:r>
              <a:rPr lang="ko-KR" altLang="en-US" sz="11000" b="1" u="none" strike="noStrike" dirty="0" err="1">
                <a:solidFill>
                  <a:srgbClr val="02967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지역사회보건학사례</a:t>
            </a:r>
            <a:r>
              <a:rPr lang="ko-KR" altLang="en-US" sz="11000" b="1" dirty="0" err="1">
                <a:solidFill>
                  <a:srgbClr val="029673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보고서</a:t>
            </a:r>
            <a:endParaRPr lang="en-US" sz="11000" b="1" u="none" strike="noStrike" dirty="0">
              <a:solidFill>
                <a:srgbClr val="029673"/>
              </a:solidFill>
              <a:latin typeface="네모고딕 Medium"/>
              <a:ea typeface="네모고딕 Medium"/>
              <a:cs typeface="네모고딕 Medium"/>
              <a:sym typeface="네모고딕 Mediu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51671" y="6210329"/>
            <a:ext cx="8019509" cy="754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99"/>
              </a:lnSpc>
              <a:spcBef>
                <a:spcPct val="0"/>
              </a:spcBef>
            </a:pPr>
            <a:r>
              <a:rPr lang="ko-KR" altLang="en-US" sz="4199" spc="-62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결핵</a:t>
            </a:r>
            <a:r>
              <a:rPr lang="en-US" altLang="ko-KR" sz="4199" spc="-62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(Tuberculosis)</a:t>
            </a:r>
            <a:endParaRPr lang="en-US" sz="4199" spc="-62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63975" y="1559312"/>
            <a:ext cx="3734720" cy="489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99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FFFFF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양산시 보건소 </a:t>
            </a:r>
            <a:r>
              <a:rPr lang="en-US" altLang="ko-KR" sz="2799" dirty="0">
                <a:solidFill>
                  <a:srgbClr val="FFFFF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(3</a:t>
            </a:r>
            <a:r>
              <a:rPr lang="ko-KR" altLang="en-US" sz="2799" dirty="0">
                <a:solidFill>
                  <a:srgbClr val="FFFFF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차</a:t>
            </a:r>
            <a:r>
              <a:rPr lang="en-US" altLang="ko-KR" sz="2799" dirty="0">
                <a:solidFill>
                  <a:srgbClr val="FFFFFF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)</a:t>
            </a:r>
            <a:endParaRPr lang="en-US" sz="2799" dirty="0">
              <a:solidFill>
                <a:srgbClr val="FFFFFF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5421C1DA-D723-AF39-53EE-93221C9CC59F}"/>
              </a:ext>
            </a:extLst>
          </p:cNvPr>
          <p:cNvSpPr txBox="1"/>
          <p:nvPr/>
        </p:nvSpPr>
        <p:spPr>
          <a:xfrm>
            <a:off x="1251670" y="7673137"/>
            <a:ext cx="8019509" cy="681212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marL="0" lvl="0" indent="0" algn="l">
              <a:lnSpc>
                <a:spcPts val="6299"/>
              </a:lnSpc>
              <a:spcBef>
                <a:spcPct val="0"/>
              </a:spcBef>
            </a:pPr>
            <a:r>
              <a:rPr lang="ko-KR" altLang="en-US" sz="2500" b="1" spc="-62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담당 교수</a:t>
            </a:r>
            <a:r>
              <a:rPr lang="en-US" altLang="ko-KR" sz="2500" b="1" spc="-62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: </a:t>
            </a:r>
            <a:r>
              <a:rPr lang="ko-KR" altLang="en-US" sz="2500" b="1" spc="-62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장경오</a:t>
            </a:r>
            <a:r>
              <a:rPr lang="ko-KR" altLang="en-US" sz="2500" b="1" spc="-62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altLang="ko-KR" sz="2500" b="1" spc="-62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/ </a:t>
            </a:r>
            <a:r>
              <a:rPr lang="ko-KR" altLang="en-US" sz="2500" b="1" spc="-62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박은화 교수님</a:t>
            </a:r>
            <a:endParaRPr lang="en-US" sz="2500" b="1" spc="-62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4140365" y="0"/>
            <a:ext cx="4147635" cy="4114800"/>
          </a:xfrm>
          <a:custGeom>
            <a:avLst/>
            <a:gdLst/>
            <a:ahLst/>
            <a:cxnLst/>
            <a:rect l="l" t="t" r="r" b="b"/>
            <a:pathLst>
              <a:path w="4147635" h="4114800">
                <a:moveTo>
                  <a:pt x="0" y="0"/>
                </a:moveTo>
                <a:lnTo>
                  <a:pt x="4147635" y="0"/>
                </a:lnTo>
                <a:lnTo>
                  <a:pt x="41476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499492" y="9746920"/>
            <a:ext cx="2788508" cy="540080"/>
            <a:chOff x="0" y="0"/>
            <a:chExt cx="3718011" cy="720107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3718011" cy="720107"/>
            </a:xfrm>
            <a:prstGeom prst="rect">
              <a:avLst/>
            </a:prstGeom>
            <a:solidFill>
              <a:srgbClr val="0F695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746920"/>
            <a:ext cx="15567833" cy="540080"/>
            <a:chOff x="0" y="0"/>
            <a:chExt cx="20757110" cy="720107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0757110" cy="720107"/>
            </a:xfrm>
            <a:prstGeom prst="rect">
              <a:avLst/>
            </a:prstGeom>
            <a:solidFill>
              <a:srgbClr val="02967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711640"/>
            <a:ext cx="1688231" cy="1174264"/>
            <a:chOff x="0" y="0"/>
            <a:chExt cx="444637" cy="30927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4637" cy="309271"/>
            </a:xfrm>
            <a:custGeom>
              <a:avLst/>
              <a:gdLst/>
              <a:ahLst/>
              <a:cxnLst/>
              <a:rect l="l" t="t" r="r" b="b"/>
              <a:pathLst>
                <a:path w="444637" h="309271">
                  <a:moveTo>
                    <a:pt x="0" y="0"/>
                  </a:moveTo>
                  <a:lnTo>
                    <a:pt x="444637" y="0"/>
                  </a:lnTo>
                  <a:lnTo>
                    <a:pt x="444637" y="309271"/>
                  </a:lnTo>
                  <a:lnTo>
                    <a:pt x="0" y="309271"/>
                  </a:lnTo>
                  <a:close/>
                </a:path>
              </a:pathLst>
            </a:custGeom>
            <a:solidFill>
              <a:srgbClr val="02967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444637" cy="375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2094220" y="1885905"/>
            <a:ext cx="5922468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2094220" y="711640"/>
            <a:ext cx="5922468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>
            <a:off x="1831428" y="3988676"/>
            <a:ext cx="14015584" cy="0"/>
          </a:xfrm>
          <a:prstGeom prst="line">
            <a:avLst/>
          </a:prstGeom>
          <a:ln w="19050" cap="flat">
            <a:solidFill>
              <a:srgbClr val="02967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1831428" y="2827834"/>
            <a:ext cx="14015584" cy="0"/>
          </a:xfrm>
          <a:prstGeom prst="line">
            <a:avLst/>
          </a:prstGeom>
          <a:ln w="19050" cap="flat">
            <a:solidFill>
              <a:srgbClr val="02967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2094220" y="3005846"/>
            <a:ext cx="8575193" cy="695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06"/>
              </a:lnSpc>
            </a:pPr>
            <a:r>
              <a:rPr lang="en-US" sz="3566" spc="-213">
                <a:solidFill>
                  <a:srgbClr val="000000"/>
                </a:solidFill>
                <a:latin typeface="블랙슈트"/>
                <a:ea typeface="블랙슈트"/>
                <a:cs typeface="블랙슈트"/>
                <a:sym typeface="블랙슈트"/>
              </a:rPr>
              <a:t>2) 인구학적 특성</a:t>
            </a:r>
          </a:p>
        </p:txBody>
      </p:sp>
      <p:sp>
        <p:nvSpPr>
          <p:cNvPr id="15" name="AutoShape 15"/>
          <p:cNvSpPr/>
          <p:nvPr/>
        </p:nvSpPr>
        <p:spPr>
          <a:xfrm>
            <a:off x="1831428" y="8662672"/>
            <a:ext cx="14015584" cy="0"/>
          </a:xfrm>
          <a:prstGeom prst="line">
            <a:avLst/>
          </a:prstGeom>
          <a:ln w="19050" cap="flat">
            <a:solidFill>
              <a:srgbClr val="02967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5847012" y="9921710"/>
            <a:ext cx="2131441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0"/>
              </a:lnSpc>
              <a:spcBef>
                <a:spcPct val="0"/>
              </a:spcBef>
            </a:pPr>
            <a:r>
              <a:rPr lang="en-US" sz="1400" u="none" strike="noStrike">
                <a:solidFill>
                  <a:srgbClr val="E8E8E8"/>
                </a:solidFill>
                <a:latin typeface="네모고딕"/>
                <a:ea typeface="네모고딕"/>
                <a:cs typeface="네모고딕"/>
                <a:sym typeface="네모고딕"/>
              </a:rPr>
              <a:t>과제 발표 프레젠테이션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94220" y="486589"/>
            <a:ext cx="10435278" cy="1288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1199"/>
              </a:lnSpc>
              <a:spcBef>
                <a:spcPct val="0"/>
              </a:spcBef>
            </a:pPr>
            <a:r>
              <a:rPr lang="en-US" sz="5599" b="1" spc="-207" dirty="0" err="1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본론</a:t>
            </a:r>
            <a:r>
              <a:rPr 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3. </a:t>
            </a:r>
            <a:r>
              <a:rPr lang="en-US" sz="5599" b="1" spc="-207" dirty="0" err="1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지역사회</a:t>
            </a:r>
            <a:r>
              <a:rPr 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</a:t>
            </a:r>
            <a:r>
              <a:rPr lang="en-US" sz="5599" b="1" spc="-207" dirty="0" err="1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자료</a:t>
            </a:r>
            <a:endParaRPr lang="en-US" sz="5599" b="1" spc="-207" dirty="0">
              <a:solidFill>
                <a:srgbClr val="029673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03287" y="639706"/>
            <a:ext cx="1088820" cy="1099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5"/>
              </a:lnSpc>
            </a:pPr>
            <a:r>
              <a:rPr lang="en-US" sz="5799" b="1" i="1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Ⅱ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47763" y="4355149"/>
            <a:ext cx="12790119" cy="381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6000"/>
              </a:lnSpc>
              <a:buFont typeface="Arial"/>
              <a:buChar char="•"/>
            </a:pPr>
            <a:r>
              <a:rPr lang="en-US" sz="3000" spc="-110">
                <a:solidFill>
                  <a:srgbClr val="02967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고령화 심화:</a:t>
            </a:r>
            <a:r>
              <a:rPr lang="en-US" sz="3000" spc="-110">
                <a:solidFill>
                  <a:srgbClr val="029673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000" spc="-11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65세 이상 인구 비율 20% (2024년 기준)</a:t>
            </a:r>
          </a:p>
          <a:p>
            <a:pPr marL="647700" lvl="1" indent="-323850" algn="l">
              <a:lnSpc>
                <a:spcPts val="6000"/>
              </a:lnSpc>
              <a:buFont typeface="Arial"/>
              <a:buChar char="•"/>
            </a:pPr>
            <a:r>
              <a:rPr lang="en-US" sz="3000" spc="-110">
                <a:solidFill>
                  <a:srgbClr val="02967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취약계층 증가: </a:t>
            </a:r>
            <a:r>
              <a:rPr lang="en-US" sz="3000" spc="-11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노년 단독가구 및 저소득층 다수</a:t>
            </a:r>
          </a:p>
          <a:p>
            <a:pPr marL="647700" lvl="1" indent="-323850" algn="l">
              <a:lnSpc>
                <a:spcPts val="6000"/>
              </a:lnSpc>
              <a:buFont typeface="Arial"/>
              <a:buChar char="•"/>
            </a:pPr>
            <a:r>
              <a:rPr lang="en-US" sz="3000" spc="-110">
                <a:solidFill>
                  <a:srgbClr val="009265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외국인 근로자</a:t>
            </a:r>
            <a:r>
              <a:rPr lang="en-US" sz="3000" spc="-11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: 산업단지 종사자로 인한 다문화 취약인구 존재</a:t>
            </a:r>
          </a:p>
          <a:p>
            <a:pPr algn="l">
              <a:lnSpc>
                <a:spcPts val="6000"/>
              </a:lnSpc>
            </a:pPr>
            <a:endParaRPr lang="en-US" sz="3000" spc="-11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647700" lvl="1" indent="-323850" algn="l">
              <a:lnSpc>
                <a:spcPts val="6000"/>
              </a:lnSpc>
              <a:buFont typeface="Arial"/>
              <a:buChar char="•"/>
            </a:pPr>
            <a:r>
              <a:rPr lang="en-US" sz="3000" spc="-110">
                <a:solidFill>
                  <a:srgbClr val="FF575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결론: </a:t>
            </a:r>
            <a:r>
              <a:rPr lang="en-US" sz="3000" spc="-11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결핵은 </a:t>
            </a:r>
            <a:r>
              <a:rPr lang="en-US" sz="3000" spc="-110">
                <a:solidFill>
                  <a:srgbClr val="FF575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사회경제적 불평등</a:t>
            </a:r>
            <a:r>
              <a:rPr lang="en-US" sz="3000" spc="-11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과 연관된 질병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4140365" y="0"/>
            <a:ext cx="4147635" cy="4114800"/>
          </a:xfrm>
          <a:custGeom>
            <a:avLst/>
            <a:gdLst/>
            <a:ahLst/>
            <a:cxnLst/>
            <a:rect l="l" t="t" r="r" b="b"/>
            <a:pathLst>
              <a:path w="4147635" h="4114800">
                <a:moveTo>
                  <a:pt x="0" y="0"/>
                </a:moveTo>
                <a:lnTo>
                  <a:pt x="4147635" y="0"/>
                </a:lnTo>
                <a:lnTo>
                  <a:pt x="41476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499492" y="9746920"/>
            <a:ext cx="2788508" cy="540080"/>
            <a:chOff x="0" y="0"/>
            <a:chExt cx="3718011" cy="720107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3718011" cy="720107"/>
            </a:xfrm>
            <a:prstGeom prst="rect">
              <a:avLst/>
            </a:prstGeom>
            <a:solidFill>
              <a:srgbClr val="0F695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746920"/>
            <a:ext cx="15567833" cy="540080"/>
            <a:chOff x="0" y="0"/>
            <a:chExt cx="20757110" cy="720107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0757110" cy="720107"/>
            </a:xfrm>
            <a:prstGeom prst="rect">
              <a:avLst/>
            </a:prstGeom>
            <a:solidFill>
              <a:srgbClr val="02967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711640"/>
            <a:ext cx="1688231" cy="1174264"/>
            <a:chOff x="0" y="0"/>
            <a:chExt cx="444637" cy="30927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4637" cy="309271"/>
            </a:xfrm>
            <a:custGeom>
              <a:avLst/>
              <a:gdLst/>
              <a:ahLst/>
              <a:cxnLst/>
              <a:rect l="l" t="t" r="r" b="b"/>
              <a:pathLst>
                <a:path w="444637" h="309271">
                  <a:moveTo>
                    <a:pt x="0" y="0"/>
                  </a:moveTo>
                  <a:lnTo>
                    <a:pt x="444637" y="0"/>
                  </a:lnTo>
                  <a:lnTo>
                    <a:pt x="444637" y="309271"/>
                  </a:lnTo>
                  <a:lnTo>
                    <a:pt x="0" y="309271"/>
                  </a:lnTo>
                  <a:close/>
                </a:path>
              </a:pathLst>
            </a:custGeom>
            <a:solidFill>
              <a:srgbClr val="02967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444637" cy="375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2094220" y="1885905"/>
            <a:ext cx="5922468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2094220" y="711640"/>
            <a:ext cx="5922468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>
            <a:off x="1831428" y="3988676"/>
            <a:ext cx="14015584" cy="0"/>
          </a:xfrm>
          <a:prstGeom prst="line">
            <a:avLst/>
          </a:prstGeom>
          <a:ln w="19050" cap="flat">
            <a:solidFill>
              <a:srgbClr val="02967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1831428" y="2827834"/>
            <a:ext cx="14015584" cy="0"/>
          </a:xfrm>
          <a:prstGeom prst="line">
            <a:avLst/>
          </a:prstGeom>
          <a:ln w="19050" cap="flat">
            <a:solidFill>
              <a:srgbClr val="02967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2094220" y="3005846"/>
            <a:ext cx="8575193" cy="695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06"/>
              </a:lnSpc>
            </a:pPr>
            <a:r>
              <a:rPr lang="en-US" sz="3566" spc="-213">
                <a:solidFill>
                  <a:srgbClr val="000000"/>
                </a:solidFill>
                <a:latin typeface="블랙슈트"/>
                <a:ea typeface="블랙슈트"/>
                <a:cs typeface="블랙슈트"/>
                <a:sym typeface="블랙슈트"/>
              </a:rPr>
              <a:t>3) 환경적 특성</a:t>
            </a:r>
          </a:p>
        </p:txBody>
      </p:sp>
      <p:sp>
        <p:nvSpPr>
          <p:cNvPr id="15" name="AutoShape 15"/>
          <p:cNvSpPr/>
          <p:nvPr/>
        </p:nvSpPr>
        <p:spPr>
          <a:xfrm>
            <a:off x="1831428" y="8662672"/>
            <a:ext cx="14015584" cy="0"/>
          </a:xfrm>
          <a:prstGeom prst="line">
            <a:avLst/>
          </a:prstGeom>
          <a:ln w="19050" cap="flat">
            <a:solidFill>
              <a:srgbClr val="02967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5847012" y="9921710"/>
            <a:ext cx="2131441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0"/>
              </a:lnSpc>
              <a:spcBef>
                <a:spcPct val="0"/>
              </a:spcBef>
            </a:pPr>
            <a:r>
              <a:rPr lang="en-US" sz="1400" u="none" strike="noStrike">
                <a:solidFill>
                  <a:srgbClr val="E8E8E8"/>
                </a:solidFill>
                <a:latin typeface="네모고딕"/>
                <a:ea typeface="네모고딕"/>
                <a:cs typeface="네모고딕"/>
                <a:sym typeface="네모고딕"/>
              </a:rPr>
              <a:t>과제 발표 프레젠테이션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94220" y="486589"/>
            <a:ext cx="10435278" cy="1288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1199"/>
              </a:lnSpc>
              <a:spcBef>
                <a:spcPct val="0"/>
              </a:spcBef>
            </a:pPr>
            <a:r>
              <a:rPr lang="en-US" sz="5599" b="1" spc="-207" dirty="0" err="1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본론</a:t>
            </a:r>
            <a:r>
              <a:rPr 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3. </a:t>
            </a:r>
            <a:r>
              <a:rPr lang="en-US" sz="5599" b="1" spc="-207" dirty="0" err="1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지역사회</a:t>
            </a:r>
            <a:r>
              <a:rPr 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</a:t>
            </a:r>
            <a:r>
              <a:rPr lang="en-US" sz="5599" b="1" spc="-207" dirty="0" err="1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자료</a:t>
            </a:r>
            <a:endParaRPr lang="en-US" sz="5599" b="1" spc="-207" dirty="0">
              <a:solidFill>
                <a:srgbClr val="029673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03287" y="639706"/>
            <a:ext cx="1088820" cy="1099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5"/>
              </a:lnSpc>
            </a:pPr>
            <a:r>
              <a:rPr lang="en-US" sz="5799" b="1" i="1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Ⅱ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47763" y="4538347"/>
            <a:ext cx="12790119" cy="303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6000"/>
              </a:lnSpc>
              <a:buFont typeface="Arial"/>
              <a:buChar char="•"/>
            </a:pPr>
            <a:r>
              <a:rPr lang="en-US" sz="3000" spc="-110">
                <a:solidFill>
                  <a:srgbClr val="02967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구도심 환경:</a:t>
            </a:r>
            <a:r>
              <a:rPr lang="en-US" sz="3000" spc="-110">
                <a:solidFill>
                  <a:srgbClr val="029673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000" spc="-11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노후 주택 밀집, 환기 및 위생 취약</a:t>
            </a:r>
          </a:p>
          <a:p>
            <a:pPr marL="647700" lvl="1" indent="-323850" algn="l">
              <a:lnSpc>
                <a:spcPts val="6000"/>
              </a:lnSpc>
              <a:buFont typeface="Arial"/>
              <a:buChar char="•"/>
            </a:pPr>
            <a:r>
              <a:rPr lang="en-US" sz="3000" spc="-110">
                <a:solidFill>
                  <a:srgbClr val="02967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산업단지 숙소: </a:t>
            </a:r>
            <a:r>
              <a:rPr lang="en-US" sz="3000" spc="-11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외국인 근로자 합숙소 다인실 거주 형태</a:t>
            </a:r>
          </a:p>
          <a:p>
            <a:pPr algn="l">
              <a:lnSpc>
                <a:spcPts val="6000"/>
              </a:lnSpc>
            </a:pPr>
            <a:endParaRPr lang="en-US" sz="3000" spc="-11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647700" lvl="1" indent="-323850" algn="l">
              <a:lnSpc>
                <a:spcPts val="6000"/>
              </a:lnSpc>
              <a:buFont typeface="Arial"/>
              <a:buChar char="•"/>
            </a:pPr>
            <a:r>
              <a:rPr lang="en-US" sz="3000" spc="-110">
                <a:solidFill>
                  <a:srgbClr val="FF575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결론: </a:t>
            </a:r>
            <a:r>
              <a:rPr lang="en-US" sz="3000" spc="-11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결핵균 확산 위험이 높은 </a:t>
            </a:r>
            <a:r>
              <a:rPr lang="en-US" sz="3000" spc="-110">
                <a:solidFill>
                  <a:srgbClr val="FF575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생활 환경</a:t>
            </a:r>
            <a:r>
              <a:rPr lang="en-US" sz="3000" spc="-11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개선이 시급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4140365" y="0"/>
            <a:ext cx="4147635" cy="4114800"/>
          </a:xfrm>
          <a:custGeom>
            <a:avLst/>
            <a:gdLst/>
            <a:ahLst/>
            <a:cxnLst/>
            <a:rect l="l" t="t" r="r" b="b"/>
            <a:pathLst>
              <a:path w="4147635" h="4114800">
                <a:moveTo>
                  <a:pt x="0" y="0"/>
                </a:moveTo>
                <a:lnTo>
                  <a:pt x="4147635" y="0"/>
                </a:lnTo>
                <a:lnTo>
                  <a:pt x="41476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499492" y="9746920"/>
            <a:ext cx="2788508" cy="540080"/>
            <a:chOff x="0" y="0"/>
            <a:chExt cx="3718011" cy="720107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3718011" cy="720107"/>
            </a:xfrm>
            <a:prstGeom prst="rect">
              <a:avLst/>
            </a:prstGeom>
            <a:solidFill>
              <a:srgbClr val="0F695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746920"/>
            <a:ext cx="15567833" cy="540080"/>
            <a:chOff x="0" y="0"/>
            <a:chExt cx="20757110" cy="720107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0757110" cy="720107"/>
            </a:xfrm>
            <a:prstGeom prst="rect">
              <a:avLst/>
            </a:prstGeom>
            <a:solidFill>
              <a:srgbClr val="02967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711640"/>
            <a:ext cx="1688231" cy="1174264"/>
            <a:chOff x="0" y="0"/>
            <a:chExt cx="444637" cy="30927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4637" cy="309271"/>
            </a:xfrm>
            <a:custGeom>
              <a:avLst/>
              <a:gdLst/>
              <a:ahLst/>
              <a:cxnLst/>
              <a:rect l="l" t="t" r="r" b="b"/>
              <a:pathLst>
                <a:path w="444637" h="309271">
                  <a:moveTo>
                    <a:pt x="0" y="0"/>
                  </a:moveTo>
                  <a:lnTo>
                    <a:pt x="444637" y="0"/>
                  </a:lnTo>
                  <a:lnTo>
                    <a:pt x="444637" y="309271"/>
                  </a:lnTo>
                  <a:lnTo>
                    <a:pt x="0" y="309271"/>
                  </a:lnTo>
                  <a:close/>
                </a:path>
              </a:pathLst>
            </a:custGeom>
            <a:solidFill>
              <a:srgbClr val="02967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444637" cy="375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2094220" y="1885905"/>
            <a:ext cx="5922468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2094220" y="711640"/>
            <a:ext cx="5922468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>
            <a:off x="1831428" y="3988676"/>
            <a:ext cx="14015584" cy="0"/>
          </a:xfrm>
          <a:prstGeom prst="line">
            <a:avLst/>
          </a:prstGeom>
          <a:ln w="19050" cap="flat">
            <a:solidFill>
              <a:srgbClr val="02967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1831428" y="2827834"/>
            <a:ext cx="14015584" cy="0"/>
          </a:xfrm>
          <a:prstGeom prst="line">
            <a:avLst/>
          </a:prstGeom>
          <a:ln w="19050" cap="flat">
            <a:solidFill>
              <a:srgbClr val="02967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2094220" y="3005846"/>
            <a:ext cx="8575193" cy="695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06"/>
              </a:lnSpc>
            </a:pPr>
            <a:r>
              <a:rPr lang="en-US" sz="3566" spc="-213">
                <a:solidFill>
                  <a:srgbClr val="000000"/>
                </a:solidFill>
                <a:latin typeface="블랙슈트"/>
                <a:ea typeface="블랙슈트"/>
                <a:cs typeface="블랙슈트"/>
                <a:sym typeface="블랙슈트"/>
              </a:rPr>
              <a:t>4) 건강 상태</a:t>
            </a:r>
          </a:p>
        </p:txBody>
      </p:sp>
      <p:sp>
        <p:nvSpPr>
          <p:cNvPr id="15" name="AutoShape 15"/>
          <p:cNvSpPr/>
          <p:nvPr/>
        </p:nvSpPr>
        <p:spPr>
          <a:xfrm>
            <a:off x="1831428" y="8662672"/>
            <a:ext cx="14015584" cy="0"/>
          </a:xfrm>
          <a:prstGeom prst="line">
            <a:avLst/>
          </a:prstGeom>
          <a:ln w="19050" cap="flat">
            <a:solidFill>
              <a:srgbClr val="02967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5847012" y="9921710"/>
            <a:ext cx="2131441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0"/>
              </a:lnSpc>
              <a:spcBef>
                <a:spcPct val="0"/>
              </a:spcBef>
            </a:pPr>
            <a:r>
              <a:rPr lang="en-US" sz="1400" u="none" strike="noStrike">
                <a:solidFill>
                  <a:srgbClr val="E8E8E8"/>
                </a:solidFill>
                <a:latin typeface="네모고딕"/>
                <a:ea typeface="네모고딕"/>
                <a:cs typeface="네모고딕"/>
                <a:sym typeface="네모고딕"/>
              </a:rPr>
              <a:t>과제 발표 프레젠테이션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94220" y="486589"/>
            <a:ext cx="10435278" cy="1288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1199"/>
              </a:lnSpc>
              <a:spcBef>
                <a:spcPct val="0"/>
              </a:spcBef>
            </a:pPr>
            <a:r>
              <a:rPr lang="en-US" sz="5599" b="1" spc="-207" dirty="0" err="1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본론</a:t>
            </a:r>
            <a:r>
              <a:rPr 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3. </a:t>
            </a:r>
            <a:r>
              <a:rPr lang="en-US" sz="5599" b="1" spc="-207" dirty="0" err="1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지역사회</a:t>
            </a:r>
            <a:r>
              <a:rPr 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</a:t>
            </a:r>
            <a:r>
              <a:rPr lang="en-US" sz="5599" b="1" spc="-207" dirty="0" err="1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자료</a:t>
            </a:r>
            <a:endParaRPr lang="en-US" sz="5599" b="1" spc="-207" dirty="0">
              <a:solidFill>
                <a:srgbClr val="029673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03287" y="639706"/>
            <a:ext cx="1088820" cy="1099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5"/>
              </a:lnSpc>
            </a:pPr>
            <a:r>
              <a:rPr lang="en-US" sz="5799" b="1" i="1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Ⅱ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47763" y="4355149"/>
            <a:ext cx="12790119" cy="381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6000"/>
              </a:lnSpc>
              <a:buFont typeface="Arial"/>
              <a:buChar char="•"/>
            </a:pPr>
            <a:r>
              <a:rPr lang="en-US" sz="3000" spc="-110">
                <a:solidFill>
                  <a:srgbClr val="02967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결핵 발생률:</a:t>
            </a:r>
            <a:r>
              <a:rPr lang="en-US" sz="3000" spc="-110">
                <a:solidFill>
                  <a:srgbClr val="029673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000" spc="-11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전국 평균보다 높은 수준 유지</a:t>
            </a:r>
          </a:p>
          <a:p>
            <a:pPr marL="647700" lvl="1" indent="-323850" algn="l">
              <a:lnSpc>
                <a:spcPts val="6000"/>
              </a:lnSpc>
              <a:buFont typeface="Arial"/>
              <a:buChar char="•"/>
            </a:pPr>
            <a:r>
              <a:rPr lang="en-US" sz="3000" spc="-110">
                <a:solidFill>
                  <a:srgbClr val="02967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고령 환자 비중: </a:t>
            </a:r>
            <a:r>
              <a:rPr lang="en-US" sz="3000" spc="-11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65세 이상이 전체 환자의 </a:t>
            </a:r>
            <a:r>
              <a:rPr lang="en-US" sz="3000" spc="-110">
                <a:solidFill>
                  <a:srgbClr val="FF5757"/>
                </a:solidFill>
                <a:latin typeface="윤고딕"/>
                <a:ea typeface="윤고딕"/>
                <a:cs typeface="윤고딕"/>
                <a:sym typeface="윤고딕"/>
              </a:rPr>
              <a:t>45%</a:t>
            </a:r>
            <a:r>
              <a:rPr lang="en-US" sz="3000" spc="-11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차지</a:t>
            </a:r>
          </a:p>
          <a:p>
            <a:pPr marL="647700" lvl="1" indent="-323850" algn="l">
              <a:lnSpc>
                <a:spcPts val="6000"/>
              </a:lnSpc>
              <a:buFont typeface="Arial"/>
              <a:buChar char="•"/>
            </a:pPr>
            <a:r>
              <a:rPr lang="en-US" sz="3000" spc="-110">
                <a:solidFill>
                  <a:srgbClr val="02967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만성질환 동반:</a:t>
            </a:r>
            <a:r>
              <a:rPr lang="en-US" sz="3000" spc="-11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당뇨, 고혈압 등</a:t>
            </a:r>
            <a:r>
              <a:rPr lang="en-US" sz="3000" spc="-110">
                <a:solidFill>
                  <a:srgbClr val="FF5757"/>
                </a:solidFill>
                <a:latin typeface="윤고딕"/>
                <a:ea typeface="윤고딕"/>
                <a:cs typeface="윤고딕"/>
                <a:sym typeface="윤고딕"/>
              </a:rPr>
              <a:t> 면역 저하 질환</a:t>
            </a:r>
            <a:r>
              <a:rPr lang="en-US" sz="3000" spc="-11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환자 다수</a:t>
            </a:r>
          </a:p>
          <a:p>
            <a:pPr algn="l">
              <a:lnSpc>
                <a:spcPts val="6000"/>
              </a:lnSpc>
            </a:pPr>
            <a:endParaRPr lang="en-US" sz="3000" spc="-11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647700" lvl="1" indent="-323850" algn="l">
              <a:lnSpc>
                <a:spcPts val="6000"/>
              </a:lnSpc>
              <a:buFont typeface="Arial"/>
              <a:buChar char="•"/>
            </a:pPr>
            <a:r>
              <a:rPr lang="en-US" sz="3000" spc="-110">
                <a:solidFill>
                  <a:srgbClr val="FF575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결론: </a:t>
            </a:r>
            <a:r>
              <a:rPr lang="en-US" sz="3000" spc="-11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결핵은 만성질환이 복합된 </a:t>
            </a:r>
            <a:r>
              <a:rPr lang="en-US" sz="3000" spc="-110">
                <a:solidFill>
                  <a:srgbClr val="FF575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‘지역사회 건강 불평등’</a:t>
            </a:r>
            <a:r>
              <a:rPr lang="en-US" sz="3000" spc="-11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의 결과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4140365" y="0"/>
            <a:ext cx="4147635" cy="4114800"/>
          </a:xfrm>
          <a:custGeom>
            <a:avLst/>
            <a:gdLst/>
            <a:ahLst/>
            <a:cxnLst/>
            <a:rect l="l" t="t" r="r" b="b"/>
            <a:pathLst>
              <a:path w="4147635" h="4114800">
                <a:moveTo>
                  <a:pt x="0" y="0"/>
                </a:moveTo>
                <a:lnTo>
                  <a:pt x="4147635" y="0"/>
                </a:lnTo>
                <a:lnTo>
                  <a:pt x="41476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499492" y="9746920"/>
            <a:ext cx="2788508" cy="540080"/>
            <a:chOff x="0" y="0"/>
            <a:chExt cx="3718011" cy="720107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3718011" cy="720107"/>
            </a:xfrm>
            <a:prstGeom prst="rect">
              <a:avLst/>
            </a:prstGeom>
            <a:solidFill>
              <a:srgbClr val="0F695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746920"/>
            <a:ext cx="15567833" cy="540080"/>
            <a:chOff x="0" y="0"/>
            <a:chExt cx="20757110" cy="720107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0757110" cy="720107"/>
            </a:xfrm>
            <a:prstGeom prst="rect">
              <a:avLst/>
            </a:prstGeom>
            <a:solidFill>
              <a:srgbClr val="02967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711640"/>
            <a:ext cx="1688231" cy="1174264"/>
            <a:chOff x="0" y="0"/>
            <a:chExt cx="444637" cy="30927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4637" cy="309271"/>
            </a:xfrm>
            <a:custGeom>
              <a:avLst/>
              <a:gdLst/>
              <a:ahLst/>
              <a:cxnLst/>
              <a:rect l="l" t="t" r="r" b="b"/>
              <a:pathLst>
                <a:path w="444637" h="309271">
                  <a:moveTo>
                    <a:pt x="0" y="0"/>
                  </a:moveTo>
                  <a:lnTo>
                    <a:pt x="444637" y="0"/>
                  </a:lnTo>
                  <a:lnTo>
                    <a:pt x="444637" y="309271"/>
                  </a:lnTo>
                  <a:lnTo>
                    <a:pt x="0" y="309271"/>
                  </a:lnTo>
                  <a:close/>
                </a:path>
              </a:pathLst>
            </a:custGeom>
            <a:solidFill>
              <a:srgbClr val="02967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444637" cy="375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2094220" y="1885905"/>
            <a:ext cx="5922468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2094220" y="711640"/>
            <a:ext cx="5922468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>
            <a:off x="1831428" y="3988676"/>
            <a:ext cx="14015584" cy="0"/>
          </a:xfrm>
          <a:prstGeom prst="line">
            <a:avLst/>
          </a:prstGeom>
          <a:ln w="19050" cap="flat">
            <a:solidFill>
              <a:srgbClr val="02967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1831428" y="2827834"/>
            <a:ext cx="14015584" cy="0"/>
          </a:xfrm>
          <a:prstGeom prst="line">
            <a:avLst/>
          </a:prstGeom>
          <a:ln w="19050" cap="flat">
            <a:solidFill>
              <a:srgbClr val="02967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2094220" y="3005846"/>
            <a:ext cx="8575193" cy="695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06"/>
              </a:lnSpc>
            </a:pPr>
            <a:r>
              <a:rPr lang="en-US" sz="3566" spc="-213">
                <a:solidFill>
                  <a:srgbClr val="000000"/>
                </a:solidFill>
                <a:latin typeface="블랙슈트"/>
                <a:ea typeface="블랙슈트"/>
                <a:cs typeface="블랙슈트"/>
                <a:sym typeface="블랙슈트"/>
              </a:rPr>
              <a:t>5) 지역사회 자원</a:t>
            </a:r>
          </a:p>
        </p:txBody>
      </p:sp>
      <p:sp>
        <p:nvSpPr>
          <p:cNvPr id="15" name="AutoShape 15"/>
          <p:cNvSpPr/>
          <p:nvPr/>
        </p:nvSpPr>
        <p:spPr>
          <a:xfrm>
            <a:off x="1831428" y="8662672"/>
            <a:ext cx="14015584" cy="0"/>
          </a:xfrm>
          <a:prstGeom prst="line">
            <a:avLst/>
          </a:prstGeom>
          <a:ln w="19050" cap="flat">
            <a:solidFill>
              <a:srgbClr val="02967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5847012" y="9921710"/>
            <a:ext cx="2131441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0"/>
              </a:lnSpc>
              <a:spcBef>
                <a:spcPct val="0"/>
              </a:spcBef>
            </a:pPr>
            <a:r>
              <a:rPr lang="en-US" sz="1400" u="none" strike="noStrike">
                <a:solidFill>
                  <a:srgbClr val="E8E8E8"/>
                </a:solidFill>
                <a:latin typeface="네모고딕"/>
                <a:ea typeface="네모고딕"/>
                <a:cs typeface="네모고딕"/>
                <a:sym typeface="네모고딕"/>
              </a:rPr>
              <a:t>과제 발표 프레젠테이션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94220" y="486589"/>
            <a:ext cx="10435278" cy="1288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1199"/>
              </a:lnSpc>
              <a:spcBef>
                <a:spcPct val="0"/>
              </a:spcBef>
            </a:pPr>
            <a:r>
              <a:rPr lang="en-US" sz="5599" b="1" spc="-207" dirty="0" err="1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본론</a:t>
            </a:r>
            <a:r>
              <a:rPr 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3. </a:t>
            </a:r>
            <a:r>
              <a:rPr lang="en-US" sz="5599" b="1" spc="-207" dirty="0" err="1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지역사회</a:t>
            </a:r>
            <a:r>
              <a:rPr 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</a:t>
            </a:r>
            <a:r>
              <a:rPr lang="en-US" sz="5599" b="1" spc="-207" dirty="0" err="1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자료</a:t>
            </a:r>
            <a:endParaRPr lang="en-US" sz="5599" b="1" spc="-207" dirty="0">
              <a:solidFill>
                <a:srgbClr val="029673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03287" y="639706"/>
            <a:ext cx="1088820" cy="1099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5"/>
              </a:lnSpc>
            </a:pPr>
            <a:r>
              <a:rPr lang="en-US" sz="5799" b="1" i="1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Ⅱ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80593" y="3964624"/>
            <a:ext cx="13866419" cy="460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6000"/>
              </a:lnSpc>
              <a:buFont typeface="Arial"/>
              <a:buChar char="•"/>
            </a:pPr>
            <a:r>
              <a:rPr lang="en-US" sz="3000" spc="-110" dirty="0" err="1">
                <a:solidFill>
                  <a:srgbClr val="02967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보건기관</a:t>
            </a:r>
            <a:r>
              <a:rPr lang="en-US" sz="3000" spc="-110" dirty="0">
                <a:solidFill>
                  <a:srgbClr val="02967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:</a:t>
            </a:r>
            <a:r>
              <a:rPr lang="en-US" sz="3000" spc="-110" dirty="0">
                <a:solidFill>
                  <a:srgbClr val="029673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000" spc="-11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보건소</a:t>
            </a:r>
            <a:r>
              <a:rPr lang="en-US" sz="3000" spc="-11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en-US" sz="3000" spc="-11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보건지소</a:t>
            </a:r>
            <a:r>
              <a:rPr lang="en-US" sz="3000" spc="-11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en-US" sz="3000" spc="-11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보건진료소</a:t>
            </a:r>
            <a:r>
              <a:rPr lang="en-US" sz="3000" spc="-11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등 9개소</a:t>
            </a:r>
          </a:p>
          <a:p>
            <a:pPr marL="647700" lvl="1" indent="-323850" algn="l">
              <a:lnSpc>
                <a:spcPts val="6000"/>
              </a:lnSpc>
              <a:buFont typeface="Arial"/>
              <a:buChar char="•"/>
            </a:pPr>
            <a:r>
              <a:rPr lang="en-US" sz="3000" spc="-110" dirty="0" err="1">
                <a:solidFill>
                  <a:srgbClr val="02967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의료기관</a:t>
            </a:r>
            <a:r>
              <a:rPr lang="en-US" sz="3000" spc="-110" dirty="0">
                <a:solidFill>
                  <a:srgbClr val="02967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: </a:t>
            </a:r>
            <a:r>
              <a:rPr lang="en-US" sz="3000" spc="-11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병·의원</a:t>
            </a:r>
            <a:r>
              <a:rPr lang="en-US" sz="3000" spc="-11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208개, </a:t>
            </a:r>
            <a:r>
              <a:rPr lang="en-US" sz="3000" spc="-11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요양병원</a:t>
            </a:r>
            <a:r>
              <a:rPr lang="en-US" sz="3000" spc="-11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12개, </a:t>
            </a:r>
            <a:r>
              <a:rPr lang="en-US" sz="3000" spc="-11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정신병원</a:t>
            </a:r>
            <a:r>
              <a:rPr lang="en-US" sz="3000" spc="-11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5개 등</a:t>
            </a:r>
          </a:p>
          <a:p>
            <a:pPr marL="647700" lvl="1" indent="-323850" algn="l">
              <a:lnSpc>
                <a:spcPts val="6000"/>
              </a:lnSpc>
              <a:buFont typeface="Arial"/>
              <a:buChar char="•"/>
            </a:pPr>
            <a:r>
              <a:rPr lang="en-US" sz="3000" spc="-110" dirty="0" err="1">
                <a:solidFill>
                  <a:srgbClr val="02967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사회복지</a:t>
            </a:r>
            <a:r>
              <a:rPr lang="en-US" sz="3000" spc="-110" dirty="0">
                <a:solidFill>
                  <a:srgbClr val="02967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:</a:t>
            </a:r>
            <a:r>
              <a:rPr lang="en-US" sz="3000" spc="-11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000" spc="-11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사회복지시설</a:t>
            </a:r>
            <a:r>
              <a:rPr lang="en-US" sz="3000" spc="-11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273개소 등</a:t>
            </a:r>
          </a:p>
          <a:p>
            <a:pPr marL="647700" lvl="1" indent="-323850" algn="l">
              <a:lnSpc>
                <a:spcPts val="6000"/>
              </a:lnSpc>
              <a:buFont typeface="Arial"/>
              <a:buChar char="•"/>
            </a:pPr>
            <a:r>
              <a:rPr lang="en-US" sz="3000" spc="-110" dirty="0" err="1">
                <a:solidFill>
                  <a:srgbClr val="02967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건강증진사업</a:t>
            </a:r>
            <a:r>
              <a:rPr lang="en-US" sz="3000" spc="-110" dirty="0">
                <a:solidFill>
                  <a:srgbClr val="02967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:</a:t>
            </a:r>
            <a:r>
              <a:rPr lang="en-US" sz="3000" spc="-11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000" spc="-11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통합건강증진실</a:t>
            </a:r>
            <a:r>
              <a:rPr lang="en-US" sz="3000" spc="-11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000" spc="-11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운영</a:t>
            </a:r>
            <a:r>
              <a:rPr lang="en-US" sz="3000" spc="-11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en-US" sz="3000" spc="-11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이동식</a:t>
            </a:r>
            <a:r>
              <a:rPr lang="en-US" sz="3000" spc="-11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000" spc="-11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흉부X선</a:t>
            </a:r>
            <a:r>
              <a:rPr lang="en-US" sz="3000" spc="-11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000" spc="-11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검진</a:t>
            </a:r>
            <a:r>
              <a:rPr lang="en-US" sz="3000" spc="-11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DOT </a:t>
            </a:r>
            <a:r>
              <a:rPr lang="en-US" sz="3000" spc="-11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직접관찰요법</a:t>
            </a:r>
            <a:r>
              <a:rPr lang="en-US" sz="3000" spc="-11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000" spc="-11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시행</a:t>
            </a:r>
            <a:r>
              <a:rPr lang="en-US" sz="3000" spc="-11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등</a:t>
            </a:r>
          </a:p>
          <a:p>
            <a:pPr algn="l">
              <a:lnSpc>
                <a:spcPts val="6000"/>
              </a:lnSpc>
            </a:pPr>
            <a:endParaRPr lang="en-US" sz="3000" spc="-11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647700" lvl="1" indent="-323850" algn="l">
              <a:lnSpc>
                <a:spcPts val="6000"/>
              </a:lnSpc>
              <a:buFont typeface="Arial"/>
              <a:buChar char="•"/>
            </a:pPr>
            <a:r>
              <a:rPr lang="en-US" sz="3000" spc="-110" dirty="0" err="1">
                <a:solidFill>
                  <a:srgbClr val="FF575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활용</a:t>
            </a:r>
            <a:r>
              <a:rPr lang="en-US" sz="3000" spc="-110" dirty="0">
                <a:solidFill>
                  <a:srgbClr val="FF575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3000" spc="-110" dirty="0" err="1">
                <a:solidFill>
                  <a:srgbClr val="FF575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방안</a:t>
            </a:r>
            <a:r>
              <a:rPr lang="en-US" sz="3000" spc="-110" dirty="0">
                <a:solidFill>
                  <a:srgbClr val="FF575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: </a:t>
            </a:r>
            <a:r>
              <a:rPr lang="en-US" sz="3000" spc="-110" dirty="0" err="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보건소</a:t>
            </a:r>
            <a:r>
              <a:rPr lang="en-US" sz="3000" spc="-110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3000" spc="-110" dirty="0" err="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이력</a:t>
            </a:r>
            <a:r>
              <a:rPr lang="en-US" sz="3000" spc="-110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3000" spc="-110" dirty="0" err="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부족</a:t>
            </a:r>
            <a:r>
              <a:rPr lang="en-US" sz="3000" spc="-110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3000" spc="-110" dirty="0" err="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해소</a:t>
            </a:r>
            <a:r>
              <a:rPr lang="en-US" sz="3000" spc="-110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및</a:t>
            </a:r>
            <a:r>
              <a:rPr lang="en-US" sz="3000" spc="-110" dirty="0">
                <a:solidFill>
                  <a:srgbClr val="FF575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3000" spc="-110" dirty="0" err="1">
                <a:solidFill>
                  <a:srgbClr val="FF575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검진</a:t>
            </a:r>
            <a:r>
              <a:rPr lang="en-US" sz="3000" spc="-110" dirty="0">
                <a:solidFill>
                  <a:srgbClr val="FF575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3000" spc="-110" dirty="0" err="1">
                <a:solidFill>
                  <a:srgbClr val="FF575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사각지대</a:t>
            </a:r>
            <a:r>
              <a:rPr lang="en-US" sz="3000" spc="-110" dirty="0">
                <a:solidFill>
                  <a:srgbClr val="FF575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3000" spc="-110" dirty="0" err="1">
                <a:solidFill>
                  <a:srgbClr val="FF575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해소</a:t>
            </a:r>
            <a:r>
              <a:rPr lang="en-US" sz="3000" spc="-110" dirty="0" err="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를</a:t>
            </a:r>
            <a:r>
              <a:rPr lang="en-US" sz="3000" spc="-110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3000" spc="-110" dirty="0" err="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위한</a:t>
            </a:r>
            <a:r>
              <a:rPr lang="en-US" sz="3000" spc="-110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3000" spc="-110" dirty="0" err="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협력망</a:t>
            </a:r>
            <a:r>
              <a:rPr lang="en-US" sz="3000" spc="-110" dirty="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3000" spc="-110" dirty="0" err="1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구축</a:t>
            </a:r>
            <a:endParaRPr lang="en-US" sz="3000" spc="-110" dirty="0">
              <a:solidFill>
                <a:srgbClr val="000000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4140365" y="0"/>
            <a:ext cx="4147635" cy="4114800"/>
          </a:xfrm>
          <a:custGeom>
            <a:avLst/>
            <a:gdLst/>
            <a:ahLst/>
            <a:cxnLst/>
            <a:rect l="l" t="t" r="r" b="b"/>
            <a:pathLst>
              <a:path w="4147635" h="4114800">
                <a:moveTo>
                  <a:pt x="0" y="0"/>
                </a:moveTo>
                <a:lnTo>
                  <a:pt x="4147635" y="0"/>
                </a:lnTo>
                <a:lnTo>
                  <a:pt x="41476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499492" y="9746920"/>
            <a:ext cx="2788508" cy="540080"/>
            <a:chOff x="0" y="0"/>
            <a:chExt cx="3718011" cy="720107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3718011" cy="720107"/>
            </a:xfrm>
            <a:prstGeom prst="rect">
              <a:avLst/>
            </a:prstGeom>
            <a:solidFill>
              <a:srgbClr val="0F695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746920"/>
            <a:ext cx="15567833" cy="540080"/>
            <a:chOff x="0" y="0"/>
            <a:chExt cx="20757110" cy="720107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0757110" cy="720107"/>
            </a:xfrm>
            <a:prstGeom prst="rect">
              <a:avLst/>
            </a:prstGeom>
            <a:solidFill>
              <a:srgbClr val="02967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711640"/>
            <a:ext cx="1688231" cy="1174264"/>
            <a:chOff x="0" y="0"/>
            <a:chExt cx="444637" cy="30927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4637" cy="309271"/>
            </a:xfrm>
            <a:custGeom>
              <a:avLst/>
              <a:gdLst/>
              <a:ahLst/>
              <a:cxnLst/>
              <a:rect l="l" t="t" r="r" b="b"/>
              <a:pathLst>
                <a:path w="444637" h="309271">
                  <a:moveTo>
                    <a:pt x="0" y="0"/>
                  </a:moveTo>
                  <a:lnTo>
                    <a:pt x="444637" y="0"/>
                  </a:lnTo>
                  <a:lnTo>
                    <a:pt x="444637" y="309271"/>
                  </a:lnTo>
                  <a:lnTo>
                    <a:pt x="0" y="309271"/>
                  </a:lnTo>
                  <a:close/>
                </a:path>
              </a:pathLst>
            </a:custGeom>
            <a:solidFill>
              <a:srgbClr val="02967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444637" cy="375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2094220" y="1885905"/>
            <a:ext cx="5922468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2094220" y="711640"/>
            <a:ext cx="5922468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12" name="Table 12"/>
          <p:cNvGraphicFramePr>
            <a:graphicFrameLocks noGrp="1"/>
          </p:cNvGraphicFramePr>
          <p:nvPr/>
        </p:nvGraphicFramePr>
        <p:xfrm>
          <a:off x="2094220" y="2251455"/>
          <a:ext cx="13901217" cy="6781333"/>
        </p:xfrm>
        <a:graphic>
          <a:graphicData uri="http://schemas.openxmlformats.org/drawingml/2006/table">
            <a:tbl>
              <a:tblPr/>
              <a:tblGrid>
                <a:gridCol w="91558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26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26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86618"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 dirty="0" err="1">
                          <a:solidFill>
                            <a:srgbClr val="FFFFFF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자료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96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간호진단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96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관련요인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96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9890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S:</a:t>
                      </a:r>
                      <a:endParaRPr lang="en-US" sz="1100" dirty="0"/>
                    </a:p>
                    <a:p>
                      <a:pPr marL="474979" lvl="1" indent="-237490" algn="l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“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혈압약이나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당뇨약은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꾸준히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먹어야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한다는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건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알지만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,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일하느라</a:t>
                      </a:r>
                      <a:endParaRPr lang="en-US" sz="2199" dirty="0">
                        <a:solidFill>
                          <a:srgbClr val="000000"/>
                        </a:solidFill>
                        <a:latin typeface="윤고딕"/>
                        <a:ea typeface="윤고딕"/>
                        <a:cs typeface="윤고딕"/>
                        <a:sym typeface="윤고딕"/>
                      </a:endParaRPr>
                    </a:p>
                    <a:p>
                      <a:pPr algn="l">
                        <a:lnSpc>
                          <a:spcPts val="3079"/>
                        </a:lnSpc>
                      </a:pP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     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병원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가기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힘들어요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.”</a:t>
                      </a:r>
                    </a:p>
                    <a:p>
                      <a:pPr marL="474979" lvl="1" indent="-237490" algn="l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“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검진은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매년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하라고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해도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귀찮고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무섭기도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해서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안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받게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돼요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.”</a:t>
                      </a:r>
                    </a:p>
                    <a:p>
                      <a:pPr marL="474979" lvl="1" indent="-237490" algn="l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“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몸이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자주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피곤하지만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나이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들어서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그런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줄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알았어요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.”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건강유지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능력 저하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만성질환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유병률 증가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4825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O:</a:t>
                      </a:r>
                      <a:endParaRPr lang="en-US" sz="1100" dirty="0"/>
                    </a:p>
                    <a:p>
                      <a:pPr marL="474979" lvl="1" indent="-237490" algn="l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고혈압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유병률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30%,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당뇨병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10%,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고지혈증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25% (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전국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평균보다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높음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).</a:t>
                      </a:r>
                    </a:p>
                    <a:p>
                      <a:pPr marL="474979" lvl="1" indent="-237490" algn="l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만성질환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관리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프로그램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참여율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60%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미만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.</a:t>
                      </a:r>
                    </a:p>
                    <a:p>
                      <a:pPr marL="474979" lvl="1" indent="-237490" algn="l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비만율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33%,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걷기실천율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34.2%로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전국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평균보다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낮음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.</a:t>
                      </a:r>
                    </a:p>
                    <a:p>
                      <a:pPr marL="474979" lvl="1" indent="-237490" algn="l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주관적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건강인지율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44.4% (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전국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47.6%보다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낮음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).</a:t>
                      </a:r>
                    </a:p>
                    <a:p>
                      <a:pPr marL="474979" lvl="1" indent="-237490" algn="l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고령층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증가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(65세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이상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18.8%)로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자기건강관리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역량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저하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추세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.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건강유지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능력 저하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만성질환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유병률 증가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3"/>
          <p:cNvSpPr txBox="1"/>
          <p:nvPr/>
        </p:nvSpPr>
        <p:spPr>
          <a:xfrm>
            <a:off x="15847012" y="9921710"/>
            <a:ext cx="2131441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0"/>
              </a:lnSpc>
              <a:spcBef>
                <a:spcPct val="0"/>
              </a:spcBef>
            </a:pPr>
            <a:r>
              <a:rPr lang="en-US" sz="1400" u="none" strike="noStrike">
                <a:solidFill>
                  <a:srgbClr val="E8E8E8"/>
                </a:solidFill>
                <a:latin typeface="네모고딕"/>
                <a:ea typeface="네모고딕"/>
                <a:cs typeface="네모고딕"/>
                <a:sym typeface="네모고딕"/>
              </a:rPr>
              <a:t>과제 발표 프레젠테이션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94220" y="486589"/>
            <a:ext cx="10435278" cy="1288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1199"/>
              </a:lnSpc>
              <a:spcBef>
                <a:spcPct val="0"/>
              </a:spcBef>
            </a:pPr>
            <a:r>
              <a:rPr lang="en-US" sz="5599" b="1" spc="-207" dirty="0" err="1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본론</a:t>
            </a:r>
            <a:r>
              <a:rPr 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4. </a:t>
            </a:r>
            <a:r>
              <a:rPr lang="en-US" sz="5599" b="1" spc="-207" dirty="0" err="1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지역사회</a:t>
            </a:r>
            <a:r>
              <a:rPr 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</a:t>
            </a:r>
            <a:r>
              <a:rPr lang="en-US" sz="5599" b="1" spc="-207" dirty="0" err="1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간호진단</a:t>
            </a:r>
            <a:r>
              <a:rPr 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(1)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3287" y="639706"/>
            <a:ext cx="1088820" cy="1099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5"/>
              </a:lnSpc>
            </a:pPr>
            <a:r>
              <a:rPr lang="en-US" sz="5799" b="1" i="1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Ⅱ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4140365" y="0"/>
            <a:ext cx="4147635" cy="4114800"/>
          </a:xfrm>
          <a:custGeom>
            <a:avLst/>
            <a:gdLst/>
            <a:ahLst/>
            <a:cxnLst/>
            <a:rect l="l" t="t" r="r" b="b"/>
            <a:pathLst>
              <a:path w="4147635" h="4114800">
                <a:moveTo>
                  <a:pt x="0" y="0"/>
                </a:moveTo>
                <a:lnTo>
                  <a:pt x="4147635" y="0"/>
                </a:lnTo>
                <a:lnTo>
                  <a:pt x="41476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499492" y="9746920"/>
            <a:ext cx="2788508" cy="540080"/>
            <a:chOff x="0" y="0"/>
            <a:chExt cx="3718011" cy="720107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3718011" cy="720107"/>
            </a:xfrm>
            <a:prstGeom prst="rect">
              <a:avLst/>
            </a:prstGeom>
            <a:solidFill>
              <a:srgbClr val="0F695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746920"/>
            <a:ext cx="15567833" cy="540080"/>
            <a:chOff x="0" y="0"/>
            <a:chExt cx="20757110" cy="720107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0757110" cy="720107"/>
            </a:xfrm>
            <a:prstGeom prst="rect">
              <a:avLst/>
            </a:prstGeom>
            <a:solidFill>
              <a:srgbClr val="02967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711640"/>
            <a:ext cx="1688231" cy="1174264"/>
            <a:chOff x="0" y="0"/>
            <a:chExt cx="444637" cy="30927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4637" cy="309271"/>
            </a:xfrm>
            <a:custGeom>
              <a:avLst/>
              <a:gdLst/>
              <a:ahLst/>
              <a:cxnLst/>
              <a:rect l="l" t="t" r="r" b="b"/>
              <a:pathLst>
                <a:path w="444637" h="309271">
                  <a:moveTo>
                    <a:pt x="0" y="0"/>
                  </a:moveTo>
                  <a:lnTo>
                    <a:pt x="444637" y="0"/>
                  </a:lnTo>
                  <a:lnTo>
                    <a:pt x="444637" y="309271"/>
                  </a:lnTo>
                  <a:lnTo>
                    <a:pt x="0" y="309271"/>
                  </a:lnTo>
                  <a:close/>
                </a:path>
              </a:pathLst>
            </a:custGeom>
            <a:solidFill>
              <a:srgbClr val="02967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444637" cy="375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2094220" y="1885905"/>
            <a:ext cx="5922468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2094220" y="711640"/>
            <a:ext cx="5922468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12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858841"/>
              </p:ext>
            </p:extLst>
          </p:nvPr>
        </p:nvGraphicFramePr>
        <p:xfrm>
          <a:off x="655874" y="1924005"/>
          <a:ext cx="17174927" cy="7656894"/>
        </p:xfrm>
        <a:graphic>
          <a:graphicData uri="http://schemas.openxmlformats.org/drawingml/2006/table">
            <a:tbl>
              <a:tblPr/>
              <a:tblGrid>
                <a:gridCol w="13745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6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950"/>
                        </a:lnSpc>
                        <a:defRPr/>
                      </a:pPr>
                      <a:r>
                        <a:rPr lang="en-US" sz="2500" dirty="0" err="1">
                          <a:solidFill>
                            <a:srgbClr val="FFFFFF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자료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96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50"/>
                        </a:lnSpc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간호진단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96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50"/>
                        </a:lnSpc>
                        <a:defRPr/>
                      </a:pPr>
                      <a:r>
                        <a:rPr lang="en-US" sz="2500" dirty="0" err="1">
                          <a:solidFill>
                            <a:srgbClr val="FFFFFF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관련요인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96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7871">
                <a:tc>
                  <a:txBody>
                    <a:bodyPr/>
                    <a:lstStyle/>
                    <a:p>
                      <a:pPr algn="l">
                        <a:lnSpc>
                          <a:spcPts val="2925"/>
                        </a:lnSpc>
                        <a:defRPr/>
                      </a:pP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S:</a:t>
                      </a:r>
                      <a:endParaRPr lang="en-US" sz="1100" dirty="0"/>
                    </a:p>
                    <a:p>
                      <a:pPr marL="474979" lvl="1" indent="-237490" algn="l">
                        <a:lnSpc>
                          <a:spcPts val="2925"/>
                        </a:lnSpc>
                        <a:buFont typeface="Arial"/>
                        <a:buChar char="•"/>
                      </a:pP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“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잠복결핵이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뭐고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?”</a:t>
                      </a:r>
                    </a:p>
                    <a:p>
                      <a:pPr marL="474979" lvl="1" indent="-237490" algn="l">
                        <a:lnSpc>
                          <a:spcPts val="2925"/>
                        </a:lnSpc>
                        <a:buFont typeface="Arial"/>
                        <a:buChar char="•"/>
                      </a:pP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“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추적관찰을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왜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하노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,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귀찮고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너무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불편하다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!”</a:t>
                      </a:r>
                    </a:p>
                    <a:p>
                      <a:pPr marL="474979" lvl="1" indent="-237490" algn="l">
                        <a:lnSpc>
                          <a:spcPts val="2925"/>
                        </a:lnSpc>
                        <a:buFont typeface="Arial"/>
                        <a:buChar char="•"/>
                      </a:pP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“그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검사들이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그렇게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많은데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그래서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나는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어쩌라고요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?”</a:t>
                      </a:r>
                    </a:p>
                    <a:p>
                      <a:pPr marL="474979" lvl="1" indent="-237490" algn="l">
                        <a:lnSpc>
                          <a:spcPts val="2925"/>
                        </a:lnSpc>
                        <a:buFont typeface="Arial"/>
                        <a:buChar char="•"/>
                      </a:pP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“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검사체계가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왜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양산이랑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 panose="020B0600000101010101" charset="-127"/>
                          <a:ea typeface="윤고딕" panose="020B0600000101010101" charset="-127"/>
                          <a:cs typeface="윤고딕"/>
                          <a:sym typeface="윤고딕"/>
                        </a:rPr>
                        <a:t>웅상이랑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다르노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?”</a:t>
                      </a:r>
                    </a:p>
                    <a:p>
                      <a:pPr marL="474979" lvl="1" indent="-237490" algn="l">
                        <a:lnSpc>
                          <a:spcPts val="2925"/>
                        </a:lnSpc>
                        <a:buFont typeface="Arial"/>
                        <a:buChar char="•"/>
                      </a:pP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“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가래통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하나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받으러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보건소를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오라고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?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그건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힘들어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.”</a:t>
                      </a:r>
                    </a:p>
                    <a:p>
                      <a:pPr marL="474979" lvl="1" indent="-237490" algn="l">
                        <a:lnSpc>
                          <a:spcPts val="2925"/>
                        </a:lnSpc>
                        <a:buFont typeface="Arial"/>
                        <a:buChar char="•"/>
                      </a:pP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“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건강검진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받으러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가기가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불편해요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. 일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때문에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시간도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안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나고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.”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높은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결핵</a:t>
                      </a:r>
                      <a:endParaRPr lang="en-US" sz="1100" dirty="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유병률</a:t>
                      </a:r>
                      <a:endParaRPr lang="en-US" sz="2199" dirty="0">
                        <a:solidFill>
                          <a:srgbClr val="000000"/>
                        </a:solidFill>
                        <a:latin typeface="윤고딕"/>
                        <a:ea typeface="윤고딕"/>
                        <a:cs typeface="윤고딕"/>
                        <a:sym typeface="윤고딕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결핵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관리</a:t>
                      </a:r>
                      <a:endParaRPr lang="en-US" sz="1100" dirty="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지식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부족</a:t>
                      </a:r>
                      <a:endParaRPr lang="en-US" sz="2199" dirty="0">
                        <a:solidFill>
                          <a:srgbClr val="000000"/>
                        </a:solidFill>
                        <a:latin typeface="윤고딕"/>
                        <a:ea typeface="윤고딕"/>
                        <a:cs typeface="윤고딕"/>
                        <a:sym typeface="윤고딕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9537">
                <a:tc>
                  <a:txBody>
                    <a:bodyPr/>
                    <a:lstStyle/>
                    <a:p>
                      <a:pPr algn="l">
                        <a:lnSpc>
                          <a:spcPts val="3013"/>
                        </a:lnSpc>
                        <a:defRPr/>
                      </a:pP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O:</a:t>
                      </a:r>
                      <a:endParaRPr lang="en-US" sz="11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윤고딕"/>
                      </a:endParaRPr>
                    </a:p>
                    <a:p>
                      <a:pPr marL="342900" indent="-342900" algn="l">
                        <a:lnSpc>
                          <a:spcPts val="3013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보건의료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자원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분포의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불균형</a:t>
                      </a:r>
                      <a:endParaRPr lang="en-US" sz="2199" dirty="0">
                        <a:solidFill>
                          <a:srgbClr val="000000"/>
                        </a:solidFill>
                        <a:latin typeface="윤고딕"/>
                        <a:ea typeface="윤고딕"/>
                        <a:cs typeface="윤고딕"/>
                        <a:sym typeface="윤고딕"/>
                      </a:endParaRPr>
                    </a:p>
                    <a:p>
                      <a:pPr algn="l">
                        <a:lnSpc>
                          <a:spcPts val="3013"/>
                        </a:lnSpc>
                      </a:pP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    -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양산시는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의료기관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400여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개소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,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약국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150여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개소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,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요양병원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12개소,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정신병원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5개소를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보유</a:t>
                      </a:r>
                      <a:endParaRPr lang="en-US" sz="2199" dirty="0">
                        <a:solidFill>
                          <a:srgbClr val="000000"/>
                        </a:solidFill>
                        <a:latin typeface="윤고딕"/>
                        <a:ea typeface="윤고딕"/>
                        <a:cs typeface="윤고딕"/>
                        <a:sym typeface="윤고딕"/>
                      </a:endParaRPr>
                    </a:p>
                    <a:p>
                      <a:pPr marL="342900" indent="-342900" algn="l">
                        <a:lnSpc>
                          <a:spcPts val="3013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권역별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의료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접근성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격차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존재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:</a:t>
                      </a:r>
                    </a:p>
                    <a:p>
                      <a:pPr algn="l">
                        <a:lnSpc>
                          <a:spcPts val="3013"/>
                        </a:lnSpc>
                      </a:pP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     -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권역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1(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상북·하북·원동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):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의료기관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인구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천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명당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0.75개소 →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의료취약지역</a:t>
                      </a:r>
                      <a:endParaRPr lang="en-US" sz="2199" dirty="0">
                        <a:solidFill>
                          <a:srgbClr val="000000"/>
                        </a:solidFill>
                        <a:latin typeface="윤고딕"/>
                        <a:ea typeface="윤고딕"/>
                        <a:cs typeface="윤고딕"/>
                        <a:sym typeface="윤고딕"/>
                      </a:endParaRPr>
                    </a:p>
                    <a:p>
                      <a:pPr marL="0" lvl="0" indent="0" fontAlgn="base" latinLnBrk="0">
                        <a:buFont typeface="Arial" panose="020B0604020202020204" pitchFamily="34" charset="0"/>
                        <a:buNone/>
                      </a:pP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     -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권역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4(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중앙동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등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구도심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):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인구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천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명당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1.97개소 →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의료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접근도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높음</a:t>
                      </a:r>
                      <a:endParaRPr lang="en-US" sz="2199" kern="1200" dirty="0">
                        <a:solidFill>
                          <a:srgbClr val="000000"/>
                        </a:solidFill>
                        <a:effectLst/>
                        <a:latin typeface="윤고딕"/>
                        <a:ea typeface="윤고딕"/>
                        <a:cs typeface="윤고딕"/>
                        <a:sym typeface="윤고딕"/>
                      </a:endParaRPr>
                    </a:p>
                    <a:p>
                      <a:pPr marL="342900" lvl="0" indent="-342900" fontAlgn="base" latinLnBrk="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의료기관 밀도가 낮은 지역은 결핵 조기 발견 및 추적 관리가 어려움</a:t>
                      </a:r>
                      <a:r>
                        <a:rPr lang="en-US" altLang="ko-KR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.</a:t>
                      </a:r>
                      <a:endParaRPr lang="ko-KR" altLang="en-US" sz="2200" kern="1200" dirty="0">
                        <a:solidFill>
                          <a:schemeClr val="tx1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  <a:cs typeface="+mn-cs"/>
                      </a:endParaRPr>
                    </a:p>
                    <a:p>
                      <a:pPr marL="342900" lvl="0" indent="-342900" fontAlgn="base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특히 당뇨병 환자는 일반인보다 결핵 발생률이 </a:t>
                      </a:r>
                      <a:r>
                        <a:rPr lang="en-US" altLang="ko-KR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3</a:t>
                      </a: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배 이상 높고</a:t>
                      </a:r>
                      <a:r>
                        <a:rPr lang="en-US" altLang="ko-KR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고혈압</a:t>
                      </a:r>
                      <a:r>
                        <a:rPr lang="en-US" altLang="ko-KR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·</a:t>
                      </a:r>
                      <a:r>
                        <a:rPr lang="ko-KR" altLang="en-US" sz="2200" kern="1200" dirty="0" err="1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고지혈증과</a:t>
                      </a: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 같은 심혈관계 질환자도 면역 저하와 약물복용 영향으로 결핵 감염 시 회복이 더딘 것으로 보고됨</a:t>
                      </a:r>
                      <a:r>
                        <a:rPr lang="en-US" altLang="ko-KR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.</a:t>
                      </a:r>
                      <a:endParaRPr lang="ko-KR" altLang="en-US" sz="2200" kern="1200" dirty="0">
                        <a:solidFill>
                          <a:schemeClr val="tx1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  <a:cs typeface="+mn-cs"/>
                      </a:endParaRPr>
                    </a:p>
                    <a:p>
                      <a:pPr marL="342900" lvl="0" indent="-342900" fontAlgn="base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양산시의 만성질환 고위험군은 전체 성인 인구의 절반 가량으로</a:t>
                      </a:r>
                      <a:r>
                        <a:rPr lang="en-US" altLang="ko-KR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결핵 예방관리의 주요 표적 집단으로 지정됨</a:t>
                      </a:r>
                      <a:r>
                        <a:rPr lang="en-US" altLang="ko-KR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.</a:t>
                      </a:r>
                      <a:endParaRPr lang="ko-KR" altLang="en-US" sz="2200" kern="1200" dirty="0">
                        <a:solidFill>
                          <a:schemeClr val="tx1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  <a:cs typeface="+mn-cs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높은 결핵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유병률률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결핵 관리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지식 부족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3"/>
          <p:cNvSpPr txBox="1"/>
          <p:nvPr/>
        </p:nvSpPr>
        <p:spPr>
          <a:xfrm>
            <a:off x="15847012" y="9921710"/>
            <a:ext cx="2131441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0"/>
              </a:lnSpc>
              <a:spcBef>
                <a:spcPct val="0"/>
              </a:spcBef>
            </a:pPr>
            <a:r>
              <a:rPr lang="en-US" sz="1400" u="none" strike="noStrike">
                <a:solidFill>
                  <a:srgbClr val="E8E8E8"/>
                </a:solidFill>
                <a:latin typeface="네모고딕"/>
                <a:ea typeface="네모고딕"/>
                <a:cs typeface="네모고딕"/>
                <a:sym typeface="네모고딕"/>
              </a:rPr>
              <a:t>과제 발표 프레젠테이션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94220" y="486589"/>
            <a:ext cx="10435278" cy="1288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1199"/>
              </a:lnSpc>
              <a:spcBef>
                <a:spcPct val="0"/>
              </a:spcBef>
            </a:pPr>
            <a:r>
              <a:rPr lang="en-US" sz="5599" b="1" spc="-207" dirty="0" err="1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본론</a:t>
            </a:r>
            <a:r>
              <a:rPr 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4. </a:t>
            </a:r>
            <a:r>
              <a:rPr lang="en-US" sz="5599" b="1" spc="-207" dirty="0" err="1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지역사회</a:t>
            </a:r>
            <a:r>
              <a:rPr 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</a:t>
            </a:r>
            <a:r>
              <a:rPr lang="en-US" sz="5599" b="1" spc="-207" dirty="0" err="1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간호진단</a:t>
            </a:r>
            <a:r>
              <a:rPr 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(2)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3287" y="639706"/>
            <a:ext cx="1088820" cy="1099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5"/>
              </a:lnSpc>
            </a:pPr>
            <a:r>
              <a:rPr lang="en-US" sz="5799" b="1" i="1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Ⅱ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4140365" y="0"/>
            <a:ext cx="4147635" cy="4114800"/>
          </a:xfrm>
          <a:custGeom>
            <a:avLst/>
            <a:gdLst/>
            <a:ahLst/>
            <a:cxnLst/>
            <a:rect l="l" t="t" r="r" b="b"/>
            <a:pathLst>
              <a:path w="4147635" h="4114800">
                <a:moveTo>
                  <a:pt x="0" y="0"/>
                </a:moveTo>
                <a:lnTo>
                  <a:pt x="4147635" y="0"/>
                </a:lnTo>
                <a:lnTo>
                  <a:pt x="41476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499492" y="9746920"/>
            <a:ext cx="2788508" cy="540080"/>
            <a:chOff x="0" y="0"/>
            <a:chExt cx="3718011" cy="720107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3718011" cy="720107"/>
            </a:xfrm>
            <a:prstGeom prst="rect">
              <a:avLst/>
            </a:prstGeom>
            <a:solidFill>
              <a:srgbClr val="0F695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746920"/>
            <a:ext cx="15567833" cy="540080"/>
            <a:chOff x="0" y="0"/>
            <a:chExt cx="20757110" cy="720107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0757110" cy="720107"/>
            </a:xfrm>
            <a:prstGeom prst="rect">
              <a:avLst/>
            </a:prstGeom>
            <a:solidFill>
              <a:srgbClr val="02967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711640"/>
            <a:ext cx="1688231" cy="1174264"/>
            <a:chOff x="0" y="0"/>
            <a:chExt cx="444637" cy="30927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4637" cy="309271"/>
            </a:xfrm>
            <a:custGeom>
              <a:avLst/>
              <a:gdLst/>
              <a:ahLst/>
              <a:cxnLst/>
              <a:rect l="l" t="t" r="r" b="b"/>
              <a:pathLst>
                <a:path w="444637" h="309271">
                  <a:moveTo>
                    <a:pt x="0" y="0"/>
                  </a:moveTo>
                  <a:lnTo>
                    <a:pt x="444637" y="0"/>
                  </a:lnTo>
                  <a:lnTo>
                    <a:pt x="444637" y="309271"/>
                  </a:lnTo>
                  <a:lnTo>
                    <a:pt x="0" y="309271"/>
                  </a:lnTo>
                  <a:close/>
                </a:path>
              </a:pathLst>
            </a:custGeom>
            <a:solidFill>
              <a:srgbClr val="02967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444637" cy="375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2094220" y="1885905"/>
            <a:ext cx="5922468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2094220" y="711640"/>
            <a:ext cx="5922468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5847012" y="9921710"/>
            <a:ext cx="2131441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0"/>
              </a:lnSpc>
              <a:spcBef>
                <a:spcPct val="0"/>
              </a:spcBef>
            </a:pPr>
            <a:r>
              <a:rPr lang="en-US" sz="1400" u="none" strike="noStrike">
                <a:solidFill>
                  <a:srgbClr val="E8E8E8"/>
                </a:solidFill>
                <a:latin typeface="네모고딕"/>
                <a:ea typeface="네모고딕"/>
                <a:cs typeface="네모고딕"/>
                <a:sym typeface="네모고딕"/>
              </a:rPr>
              <a:t>과제 발표 프레젠테이션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94220" y="486589"/>
            <a:ext cx="10435278" cy="1288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1199"/>
              </a:lnSpc>
              <a:spcBef>
                <a:spcPct val="0"/>
              </a:spcBef>
            </a:pPr>
            <a:r>
              <a:rPr lang="en-US" sz="5599" b="1" spc="-207" dirty="0" err="1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본론</a:t>
            </a:r>
            <a:r>
              <a:rPr 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4. </a:t>
            </a:r>
            <a:r>
              <a:rPr lang="en-US" sz="5599" b="1" spc="-207" dirty="0" err="1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지역사회</a:t>
            </a:r>
            <a:r>
              <a:rPr 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</a:t>
            </a:r>
            <a:r>
              <a:rPr lang="en-US" sz="5599" b="1" spc="-207" dirty="0" err="1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간호진단</a:t>
            </a:r>
            <a:r>
              <a:rPr 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(2)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3287" y="639706"/>
            <a:ext cx="1088820" cy="1099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5"/>
              </a:lnSpc>
            </a:pPr>
            <a:r>
              <a:rPr lang="en-US" sz="5799" b="1" i="1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Ⅱ</a:t>
            </a:r>
          </a:p>
        </p:txBody>
      </p:sp>
      <p:graphicFrame>
        <p:nvGraphicFramePr>
          <p:cNvPr id="16" name="Table 12">
            <a:extLst>
              <a:ext uri="{FF2B5EF4-FFF2-40B4-BE49-F238E27FC236}">
                <a16:creationId xmlns:a16="http://schemas.microsoft.com/office/drawing/2014/main" id="{621B8180-4E30-1AB8-F8DB-C00CA796D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774958"/>
              </p:ext>
            </p:extLst>
          </p:nvPr>
        </p:nvGraphicFramePr>
        <p:xfrm>
          <a:off x="609600" y="1924005"/>
          <a:ext cx="17221199" cy="7486693"/>
        </p:xfrm>
        <a:graphic>
          <a:graphicData uri="http://schemas.openxmlformats.org/drawingml/2006/table">
            <a:tbl>
              <a:tblPr/>
              <a:tblGrid>
                <a:gridCol w="1333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49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4458">
                <a:tc>
                  <a:txBody>
                    <a:bodyPr/>
                    <a:lstStyle/>
                    <a:p>
                      <a:pPr algn="ctr">
                        <a:lnSpc>
                          <a:spcPts val="2950"/>
                        </a:lnSpc>
                        <a:defRPr/>
                      </a:pPr>
                      <a:r>
                        <a:rPr lang="en-US" sz="2500" dirty="0" err="1">
                          <a:solidFill>
                            <a:srgbClr val="FFFFFF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자료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96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50"/>
                        </a:lnSpc>
                        <a:defRPr/>
                      </a:pPr>
                      <a:r>
                        <a:rPr lang="en-US" sz="2500">
                          <a:solidFill>
                            <a:srgbClr val="FFFFFF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간호진단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96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50"/>
                        </a:lnSpc>
                        <a:defRPr/>
                      </a:pPr>
                      <a:r>
                        <a:rPr lang="en-US" sz="2500" dirty="0" err="1">
                          <a:solidFill>
                            <a:srgbClr val="FFFFFF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관련요인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96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32235">
                <a:tc>
                  <a:txBody>
                    <a:bodyPr/>
                    <a:lstStyle/>
                    <a:p>
                      <a:pPr algn="l">
                        <a:lnSpc>
                          <a:spcPts val="3013"/>
                        </a:lnSpc>
                        <a:defRPr/>
                      </a:pP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sym typeface="윤고딕"/>
                        </a:rPr>
                        <a:t>O:</a:t>
                      </a:r>
                      <a:endParaRPr lang="en-US" sz="1100" dirty="0"/>
                    </a:p>
                    <a:p>
                      <a:pPr marL="342900" lvl="0" indent="-342900" fontAlgn="base" latinLnBrk="0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결핵 관리 인프라 및 사업 현황</a:t>
                      </a:r>
                      <a:r>
                        <a:rPr lang="en-US" altLang="ko-KR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: </a:t>
                      </a: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보건소 전담 결핵관리 간호사 </a:t>
                      </a:r>
                      <a:r>
                        <a:rPr lang="en-US" altLang="ko-KR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2</a:t>
                      </a: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명</a:t>
                      </a:r>
                      <a:r>
                        <a:rPr lang="en-US" altLang="ko-KR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행정지원 </a:t>
                      </a:r>
                      <a:r>
                        <a:rPr lang="en-US" altLang="ko-KR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1</a:t>
                      </a: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명</a:t>
                      </a:r>
                    </a:p>
                    <a:p>
                      <a:pPr marL="342900" lvl="0" indent="-342900" fontAlgn="base" latinLnBrk="0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결핵환자 치료완료율 </a:t>
                      </a:r>
                      <a:r>
                        <a:rPr lang="en-US" altLang="ko-KR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92%(2024), </a:t>
                      </a: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치료 </a:t>
                      </a:r>
                      <a:r>
                        <a:rPr lang="ko-KR" altLang="en-US" sz="2200" kern="1200" dirty="0" err="1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중단률</a:t>
                      </a: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 </a:t>
                      </a:r>
                      <a:r>
                        <a:rPr lang="en-US" altLang="ko-KR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5% </a:t>
                      </a: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미만</a:t>
                      </a:r>
                    </a:p>
                    <a:p>
                      <a:pPr marL="342900" lvl="0" indent="-342900" fontAlgn="base" latinLnBrk="0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요양시설 종사자</a:t>
                      </a:r>
                      <a:r>
                        <a:rPr lang="en-US" altLang="ko-KR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외국인 근로자</a:t>
                      </a:r>
                      <a:r>
                        <a:rPr lang="en-US" altLang="ko-KR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청년층의 </a:t>
                      </a:r>
                      <a:r>
                        <a:rPr lang="ko-KR" altLang="en-US" sz="2200" kern="1200" dirty="0" err="1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잠복결핵검사</a:t>
                      </a: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 참여율 </a:t>
                      </a:r>
                      <a:r>
                        <a:rPr lang="en-US" altLang="ko-KR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60%</a:t>
                      </a:r>
                      <a:endParaRPr lang="ko-KR" altLang="en-US" sz="2200" kern="1200" dirty="0">
                        <a:solidFill>
                          <a:schemeClr val="tx1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  <a:cs typeface="+mn-cs"/>
                      </a:endParaRPr>
                    </a:p>
                    <a:p>
                      <a:pPr marL="342900" lvl="0" indent="-342900" fontAlgn="base" latinLnBrk="0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관리 체계의 지역 편차</a:t>
                      </a:r>
                      <a:r>
                        <a:rPr lang="en-US" altLang="ko-KR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: </a:t>
                      </a: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구도심 및 </a:t>
                      </a:r>
                      <a:r>
                        <a:rPr lang="ko-KR" altLang="en-US" sz="2200" kern="1200" dirty="0" err="1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산단</a:t>
                      </a: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 지역에 검진 사각지대 존재</a:t>
                      </a:r>
                      <a:endParaRPr lang="en-US" altLang="ko-KR" sz="2200" kern="1200" dirty="0">
                        <a:solidFill>
                          <a:schemeClr val="tx1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  <a:cs typeface="+mn-cs"/>
                      </a:endParaRPr>
                    </a:p>
                    <a:p>
                      <a:pPr marL="342900" lvl="0" indent="-342900" fontAlgn="base" latinLnBrk="0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보건소</a:t>
                      </a:r>
                      <a:r>
                        <a:rPr lang="en-US" altLang="ko-KR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-</a:t>
                      </a: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의료기관</a:t>
                      </a:r>
                      <a:r>
                        <a:rPr lang="en-US" altLang="ko-KR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-</a:t>
                      </a: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복지기관 간 네트워크 미흡 → 정보 공유 및 관리 지속성 부족</a:t>
                      </a:r>
                    </a:p>
                    <a:p>
                      <a:pPr marL="342900" lvl="0" indent="-342900" fontAlgn="base" latinLnBrk="1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흔히 ‘치료 성공률이 </a:t>
                      </a:r>
                      <a:r>
                        <a:rPr lang="ko-KR" altLang="en-US" sz="2200" kern="1200" dirty="0" err="1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높다’는</a:t>
                      </a: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 결과가 지역사회 결핵 관리가 잘 이루어지고 있다는 증거로 오해되기 쉽지만</a:t>
                      </a:r>
                      <a:r>
                        <a:rPr lang="en-US" altLang="ko-KR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실제로 치료 성공률은 이미 치료를 받고 있는 대상자 중에서 산출된 </a:t>
                      </a:r>
                      <a:r>
                        <a:rPr lang="ko-KR" altLang="en-US" sz="2200" kern="1200" dirty="0" err="1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결과치일</a:t>
                      </a: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 뿐이다</a:t>
                      </a:r>
                      <a:r>
                        <a:rPr lang="en-US" altLang="ko-KR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. </a:t>
                      </a: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즉</a:t>
                      </a:r>
                      <a:r>
                        <a:rPr lang="en-US" altLang="ko-KR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이는 사업의 접근성</a:t>
                      </a:r>
                      <a:r>
                        <a:rPr lang="en-US" altLang="ko-KR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참여율</a:t>
                      </a:r>
                      <a:r>
                        <a:rPr lang="en-US" altLang="ko-KR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2200" kern="1200" dirty="0" err="1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검진율</a:t>
                      </a:r>
                      <a:r>
                        <a:rPr lang="en-US" altLang="ko-KR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사례관리 체계의 안정성과는 별개의 문제이다</a:t>
                      </a:r>
                      <a:r>
                        <a:rPr lang="en-US" altLang="ko-KR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. </a:t>
                      </a:r>
                      <a:endParaRPr lang="ko-KR" altLang="en-US" sz="2200" kern="1200" dirty="0">
                        <a:solidFill>
                          <a:schemeClr val="tx1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  <a:cs typeface="+mn-cs"/>
                      </a:endParaRPr>
                    </a:p>
                    <a:p>
                      <a:pPr marL="342900" lvl="0" indent="-342900" fontAlgn="base" latinLnBrk="1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현재 관리 체계가 자가 보고에 의존하고 지표화가 충분히 이루어지지 않고 있다는 점은</a:t>
                      </a:r>
                      <a:r>
                        <a:rPr lang="en-US" altLang="ko-KR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지역사회 결핵 관리 체계의 신뢰성과 지속성이 떨어질 수 있음을 의미한다</a:t>
                      </a:r>
                      <a:r>
                        <a:rPr lang="en-US" altLang="ko-KR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.</a:t>
                      </a:r>
                    </a:p>
                    <a:p>
                      <a:pPr marL="342900" lvl="0" indent="-342900" fontAlgn="base" latinLnBrk="1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결핵 예방사업의 핵심 목표로 주민 인식 개선이 명시되어 있어</a:t>
                      </a:r>
                      <a:r>
                        <a:rPr lang="en-US" altLang="ko-KR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지역사회 대상자의 결핵 관련 지식 수준이 낮음을 시사한다</a:t>
                      </a:r>
                      <a:r>
                        <a:rPr lang="en-US" altLang="ko-KR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.</a:t>
                      </a:r>
                      <a:endParaRPr lang="ko-KR" altLang="en-US" sz="2200" kern="1200" dirty="0">
                        <a:solidFill>
                          <a:schemeClr val="tx1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  <a:cs typeface="+mn-cs"/>
                      </a:endParaRPr>
                    </a:p>
                    <a:p>
                      <a:pPr marL="342900" lvl="0" indent="-342900" fontAlgn="base" latinLnBrk="1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kern="1200" dirty="0" err="1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잠복결핵검사</a:t>
                      </a: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 참여율이 </a:t>
                      </a:r>
                      <a:r>
                        <a:rPr lang="en-US" altLang="ko-KR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60% </a:t>
                      </a: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수준으로 낮아 대상자의 결핵에 대한 인식 및 지식 부족을 보여준다</a:t>
                      </a:r>
                      <a:r>
                        <a:rPr lang="en-US" altLang="ko-KR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.</a:t>
                      </a:r>
                      <a:endParaRPr lang="ko-KR" altLang="en-US" sz="2200" kern="1200" dirty="0">
                        <a:solidFill>
                          <a:schemeClr val="tx1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  <a:cs typeface="+mn-cs"/>
                      </a:endParaRPr>
                    </a:p>
                    <a:p>
                      <a:pPr marL="342900" lvl="0" indent="-342900" fontAlgn="base" latinLnBrk="1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결핵 예방 홍보 및 교육 사업이 지속적으로 시행되고 있어 지역사회 인식 개선이 필요함을 나타낸다</a:t>
                      </a:r>
                      <a:r>
                        <a:rPr lang="en-US" altLang="ko-KR" sz="2200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.</a:t>
                      </a:r>
                      <a:endParaRPr lang="ko-KR" altLang="en-US" sz="2200" kern="1200" dirty="0">
                        <a:solidFill>
                          <a:schemeClr val="tx1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  <a:cs typeface="+mn-cs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높은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결핵</a:t>
                      </a:r>
                      <a:endParaRPr lang="en-US" sz="1100" dirty="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유병률</a:t>
                      </a:r>
                      <a:endParaRPr lang="en-US" sz="2199" dirty="0">
                        <a:solidFill>
                          <a:srgbClr val="000000"/>
                        </a:solidFill>
                        <a:latin typeface="윤고딕"/>
                        <a:ea typeface="윤고딕"/>
                        <a:cs typeface="윤고딕"/>
                        <a:sym typeface="윤고딕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결핵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관리</a:t>
                      </a:r>
                      <a:endParaRPr lang="en-US" sz="1100" dirty="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지식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부족</a:t>
                      </a:r>
                      <a:endParaRPr lang="en-US" sz="2199" dirty="0">
                        <a:solidFill>
                          <a:srgbClr val="000000"/>
                        </a:solidFill>
                        <a:latin typeface="윤고딕"/>
                        <a:ea typeface="윤고딕"/>
                        <a:cs typeface="윤고딕"/>
                        <a:sym typeface="윤고딕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4140365" y="0"/>
            <a:ext cx="4147635" cy="4114800"/>
          </a:xfrm>
          <a:custGeom>
            <a:avLst/>
            <a:gdLst/>
            <a:ahLst/>
            <a:cxnLst/>
            <a:rect l="l" t="t" r="r" b="b"/>
            <a:pathLst>
              <a:path w="4147635" h="4114800">
                <a:moveTo>
                  <a:pt x="0" y="0"/>
                </a:moveTo>
                <a:lnTo>
                  <a:pt x="4147635" y="0"/>
                </a:lnTo>
                <a:lnTo>
                  <a:pt x="41476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10063117"/>
            <a:ext cx="18288000" cy="540080"/>
            <a:chOff x="0" y="0"/>
            <a:chExt cx="24384000" cy="720107"/>
          </a:xfrm>
        </p:grpSpPr>
        <p:grpSp>
          <p:nvGrpSpPr>
            <p:cNvPr id="4" name="Group 4"/>
            <p:cNvGrpSpPr/>
            <p:nvPr/>
          </p:nvGrpSpPr>
          <p:grpSpPr>
            <a:xfrm>
              <a:off x="20665989" y="0"/>
              <a:ext cx="3718011" cy="720107"/>
              <a:chOff x="0" y="0"/>
              <a:chExt cx="3718011" cy="720107"/>
            </a:xfrm>
          </p:grpSpPr>
          <p:sp>
            <p:nvSpPr>
              <p:cNvPr id="5" name="AutoShape 5"/>
              <p:cNvSpPr/>
              <p:nvPr/>
            </p:nvSpPr>
            <p:spPr>
              <a:xfrm>
                <a:off x="0" y="0"/>
                <a:ext cx="3718011" cy="720107"/>
              </a:xfrm>
              <a:prstGeom prst="rect">
                <a:avLst/>
              </a:prstGeom>
              <a:solidFill>
                <a:srgbClr val="0F6954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0757110" cy="720107"/>
              <a:chOff x="0" y="0"/>
              <a:chExt cx="20757110" cy="720107"/>
            </a:xfrm>
          </p:grpSpPr>
          <p:sp>
            <p:nvSpPr>
              <p:cNvPr id="7" name="AutoShape 7"/>
              <p:cNvSpPr/>
              <p:nvPr/>
            </p:nvSpPr>
            <p:spPr>
              <a:xfrm>
                <a:off x="0" y="0"/>
                <a:ext cx="20757110" cy="720107"/>
              </a:xfrm>
              <a:prstGeom prst="rect">
                <a:avLst/>
              </a:prstGeom>
              <a:solidFill>
                <a:srgbClr val="029673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8" name="Group 8"/>
          <p:cNvGrpSpPr/>
          <p:nvPr/>
        </p:nvGrpSpPr>
        <p:grpSpPr>
          <a:xfrm>
            <a:off x="0" y="711640"/>
            <a:ext cx="1688231" cy="1174264"/>
            <a:chOff x="0" y="0"/>
            <a:chExt cx="444637" cy="30927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4637" cy="309271"/>
            </a:xfrm>
            <a:custGeom>
              <a:avLst/>
              <a:gdLst/>
              <a:ahLst/>
              <a:cxnLst/>
              <a:rect l="l" t="t" r="r" b="b"/>
              <a:pathLst>
                <a:path w="444637" h="309271">
                  <a:moveTo>
                    <a:pt x="0" y="0"/>
                  </a:moveTo>
                  <a:lnTo>
                    <a:pt x="444637" y="0"/>
                  </a:lnTo>
                  <a:lnTo>
                    <a:pt x="444637" y="309271"/>
                  </a:lnTo>
                  <a:lnTo>
                    <a:pt x="0" y="309271"/>
                  </a:lnTo>
                  <a:close/>
                </a:path>
              </a:pathLst>
            </a:custGeom>
            <a:solidFill>
              <a:srgbClr val="02967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444637" cy="375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2094220" y="1885905"/>
            <a:ext cx="5922468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>
            <a:off x="2094220" y="711640"/>
            <a:ext cx="5922468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13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242707"/>
              </p:ext>
            </p:extLst>
          </p:nvPr>
        </p:nvGraphicFramePr>
        <p:xfrm>
          <a:off x="1688231" y="2100217"/>
          <a:ext cx="15592151" cy="7858125"/>
        </p:xfrm>
        <a:graphic>
          <a:graphicData uri="http://schemas.openxmlformats.org/drawingml/2006/table">
            <a:tbl>
              <a:tblPr/>
              <a:tblGrid>
                <a:gridCol w="108482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19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19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37998"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500" dirty="0" err="1">
                          <a:solidFill>
                            <a:srgbClr val="FFFFFF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자료</a:t>
                      </a:r>
                      <a:endParaRPr lang="en-US" sz="25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96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500" dirty="0" err="1">
                          <a:solidFill>
                            <a:srgbClr val="FFFFFF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간호진단</a:t>
                      </a:r>
                      <a:endParaRPr lang="en-US" sz="25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96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500" dirty="0" err="1">
                          <a:solidFill>
                            <a:srgbClr val="FFFFFF"/>
                          </a:solidFill>
                          <a:latin typeface="윤고딕 Bold"/>
                          <a:ea typeface="윤고딕 Bold"/>
                          <a:cs typeface="윤고딕 Bold"/>
                          <a:sym typeface="윤고딕 Bold"/>
                        </a:rPr>
                        <a:t>관련요인</a:t>
                      </a:r>
                      <a:endParaRPr lang="en-US" sz="25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96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6567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S:</a:t>
                      </a:r>
                      <a:endParaRPr lang="en-US" sz="1100" dirty="0"/>
                    </a:p>
                    <a:p>
                      <a:pPr marL="474979" lvl="1" indent="-237490" algn="l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“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우리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마을은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병원도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멀고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버스도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자주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안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다녀요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.”</a:t>
                      </a:r>
                    </a:p>
                    <a:p>
                      <a:pPr marL="474979" lvl="1" indent="-237490" algn="l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“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신도시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사람들은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병원도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많고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,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건강검진도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쉽게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받는다더라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.”</a:t>
                      </a:r>
                    </a:p>
                    <a:p>
                      <a:pPr marL="474979" lvl="1" indent="-237490" algn="l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“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보건소까지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가려면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반나절이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걸려서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그냥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참고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살아요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.”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비효율적</a:t>
                      </a:r>
                      <a:endParaRPr lang="en-US" sz="1100" dirty="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지역사회</a:t>
                      </a:r>
                      <a:endParaRPr lang="en-US" sz="2199" dirty="0">
                        <a:solidFill>
                          <a:srgbClr val="000000"/>
                        </a:solidFill>
                        <a:latin typeface="윤고딕"/>
                        <a:ea typeface="윤고딕"/>
                        <a:cs typeface="윤고딕"/>
                        <a:sym typeface="윤고딕"/>
                      </a:endParaRPr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건강관리</a:t>
                      </a:r>
                      <a:endParaRPr lang="en-US" sz="2199" dirty="0">
                        <a:solidFill>
                          <a:srgbClr val="000000"/>
                        </a:solidFill>
                        <a:latin typeface="윤고딕"/>
                        <a:ea typeface="윤고딕"/>
                        <a:cs typeface="윤고딕"/>
                        <a:sym typeface="윤고딕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보건자원의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지역 간</a:t>
                      </a:r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불균형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33560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O:</a:t>
                      </a:r>
                      <a:endParaRPr lang="en-US" sz="1100" dirty="0"/>
                    </a:p>
                    <a:p>
                      <a:pPr marL="474979" lvl="1" indent="-237490" algn="l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보건의료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자원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분포의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불균형</a:t>
                      </a:r>
                      <a:endParaRPr lang="en-US" sz="2199" dirty="0">
                        <a:solidFill>
                          <a:srgbClr val="000000"/>
                        </a:solidFill>
                        <a:latin typeface="윤고딕"/>
                        <a:ea typeface="윤고딕"/>
                        <a:cs typeface="윤고딕"/>
                        <a:sym typeface="윤고딕"/>
                      </a:endParaRPr>
                    </a:p>
                    <a:p>
                      <a:pPr algn="l">
                        <a:lnSpc>
                          <a:spcPts val="3079"/>
                        </a:lnSpc>
                      </a:pPr>
                      <a:r>
                        <a:rPr lang="en-US" sz="2199" spc="-120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      - </a:t>
                      </a:r>
                      <a:r>
                        <a:rPr lang="en-US" sz="2199" spc="-120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양산시는</a:t>
                      </a:r>
                      <a:r>
                        <a:rPr lang="en-US" sz="2199" spc="-120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spc="-120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의료기관</a:t>
                      </a:r>
                      <a:r>
                        <a:rPr lang="en-US" sz="2199" spc="-120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400여 </a:t>
                      </a:r>
                      <a:r>
                        <a:rPr lang="en-US" sz="2199" spc="-120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개소</a:t>
                      </a:r>
                      <a:r>
                        <a:rPr lang="en-US" sz="2199" spc="-120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, </a:t>
                      </a:r>
                      <a:r>
                        <a:rPr lang="en-US" sz="2199" spc="-120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약국</a:t>
                      </a:r>
                      <a:r>
                        <a:rPr lang="en-US" sz="2199" spc="-120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150여 </a:t>
                      </a:r>
                      <a:r>
                        <a:rPr lang="en-US" sz="2199" spc="-120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개소</a:t>
                      </a:r>
                      <a:r>
                        <a:rPr lang="en-US" sz="2199" spc="-120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, </a:t>
                      </a:r>
                      <a:r>
                        <a:rPr lang="en-US" sz="2199" spc="-120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요양병원</a:t>
                      </a:r>
                      <a:r>
                        <a:rPr lang="en-US" sz="2199" spc="-120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12개소, </a:t>
                      </a:r>
                      <a:r>
                        <a:rPr lang="en-US" sz="2199" spc="-120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정신병원</a:t>
                      </a:r>
                      <a:r>
                        <a:rPr lang="en-US" sz="2199" spc="-120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5개소보유</a:t>
                      </a:r>
                    </a:p>
                    <a:p>
                      <a:pPr marL="474979" lvl="1" indent="-237490" algn="l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권역별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의료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접근성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격차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존재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:</a:t>
                      </a:r>
                    </a:p>
                    <a:p>
                      <a:pPr algn="l">
                        <a:lnSpc>
                          <a:spcPts val="3079"/>
                        </a:lnSpc>
                      </a:pP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     -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권역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1(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상북·하북·원동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):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의료기관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인구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천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명당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0.75개소 →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의료취약지역</a:t>
                      </a:r>
                      <a:endParaRPr lang="en-US" sz="2199" dirty="0">
                        <a:solidFill>
                          <a:srgbClr val="000000"/>
                        </a:solidFill>
                        <a:latin typeface="윤고딕"/>
                        <a:ea typeface="윤고딕"/>
                        <a:cs typeface="윤고딕"/>
                        <a:sym typeface="윤고딕"/>
                      </a:endParaRPr>
                    </a:p>
                    <a:p>
                      <a:pPr algn="l">
                        <a:lnSpc>
                          <a:spcPts val="3079"/>
                        </a:lnSpc>
                      </a:pP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     -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권역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4(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중앙동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등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구도심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):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인구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천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명당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1.97개소 →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의료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접근도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높음</a:t>
                      </a:r>
                      <a:endParaRPr lang="en-US" sz="2199" dirty="0">
                        <a:solidFill>
                          <a:srgbClr val="000000"/>
                        </a:solidFill>
                        <a:latin typeface="윤고딕"/>
                        <a:ea typeface="윤고딕"/>
                        <a:cs typeface="윤고딕"/>
                        <a:sym typeface="윤고딕"/>
                      </a:endParaRPr>
                    </a:p>
                    <a:p>
                      <a:pPr marL="474979" lvl="1" indent="-237490" algn="l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보건소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1개,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보건지소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6개,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보건진료소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2개로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권역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간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접근성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차이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큼.</a:t>
                      </a:r>
                    </a:p>
                    <a:p>
                      <a:pPr marL="474979" lvl="1" indent="-237490" algn="l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구도심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및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농촌지역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주민의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건강검진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수검률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낮음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.</a:t>
                      </a:r>
                    </a:p>
                    <a:p>
                      <a:pPr marL="474979" lvl="1" indent="-237490" algn="l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의료기관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집중도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: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신도시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(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물금·동면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)에 60%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이상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집중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.</a:t>
                      </a:r>
                    </a:p>
                    <a:p>
                      <a:pPr marL="474979" lvl="1" indent="-237490" algn="l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외곽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지역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대중교통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접근성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낮고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,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노인층의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이동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제한으로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의료이용률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저조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.</a:t>
                      </a:r>
                    </a:p>
                    <a:p>
                      <a:pPr marL="474979" lvl="1" indent="-237490" algn="l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지역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간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기대수명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차이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: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물금읍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(82.9세) &lt;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원동면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(77세) 등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편차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존재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.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비효율적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지역사회</a:t>
                      </a:r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건강관리리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보건자원의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지역 간</a:t>
                      </a:r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윤고딕"/>
                          <a:ea typeface="윤고딕"/>
                          <a:cs typeface="윤고딕"/>
                          <a:sym typeface="윤고딕"/>
                        </a:rPr>
                        <a:t>불균형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TextBox 14"/>
          <p:cNvSpPr txBox="1"/>
          <p:nvPr/>
        </p:nvSpPr>
        <p:spPr>
          <a:xfrm>
            <a:off x="2094220" y="486589"/>
            <a:ext cx="10435278" cy="1288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1199"/>
              </a:lnSpc>
              <a:spcBef>
                <a:spcPct val="0"/>
              </a:spcBef>
            </a:pPr>
            <a:r>
              <a:rPr lang="en-US" sz="5599" b="1" spc="-207" dirty="0" err="1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본론</a:t>
            </a:r>
            <a:r>
              <a:rPr 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4. </a:t>
            </a:r>
            <a:r>
              <a:rPr lang="en-US" sz="5599" b="1" spc="-207" dirty="0" err="1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지역사회</a:t>
            </a:r>
            <a:r>
              <a:rPr 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</a:t>
            </a:r>
            <a:r>
              <a:rPr lang="en-US" sz="5599" b="1" spc="-207" dirty="0" err="1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간호진단</a:t>
            </a:r>
            <a:r>
              <a:rPr 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(3)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3287" y="639706"/>
            <a:ext cx="1088820" cy="1099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5"/>
              </a:lnSpc>
            </a:pPr>
            <a:r>
              <a:rPr lang="en-US" sz="5799" b="1" i="1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Ⅱ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13D12-E18E-B367-FDB9-2CFF614BA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C50ECF6-A625-A324-8544-60EC34DE7EEE}"/>
              </a:ext>
            </a:extLst>
          </p:cNvPr>
          <p:cNvSpPr/>
          <p:nvPr/>
        </p:nvSpPr>
        <p:spPr>
          <a:xfrm rot="-10800000">
            <a:off x="14140365" y="0"/>
            <a:ext cx="4147635" cy="4114800"/>
          </a:xfrm>
          <a:custGeom>
            <a:avLst/>
            <a:gdLst/>
            <a:ahLst/>
            <a:cxnLst/>
            <a:rect l="l" t="t" r="r" b="b"/>
            <a:pathLst>
              <a:path w="4147635" h="4114800">
                <a:moveTo>
                  <a:pt x="0" y="0"/>
                </a:moveTo>
                <a:lnTo>
                  <a:pt x="4147635" y="0"/>
                </a:lnTo>
                <a:lnTo>
                  <a:pt x="41476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180FA01-AA2B-BED7-3E17-4F91EC069CA5}"/>
              </a:ext>
            </a:extLst>
          </p:cNvPr>
          <p:cNvGrpSpPr/>
          <p:nvPr/>
        </p:nvGrpSpPr>
        <p:grpSpPr>
          <a:xfrm>
            <a:off x="0" y="10063117"/>
            <a:ext cx="18288000" cy="540080"/>
            <a:chOff x="0" y="0"/>
            <a:chExt cx="24384000" cy="720107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E1802A62-A381-5BEF-B484-46AB9274395A}"/>
                </a:ext>
              </a:extLst>
            </p:cNvPr>
            <p:cNvGrpSpPr/>
            <p:nvPr/>
          </p:nvGrpSpPr>
          <p:grpSpPr>
            <a:xfrm>
              <a:off x="20665989" y="0"/>
              <a:ext cx="3718011" cy="720107"/>
              <a:chOff x="0" y="0"/>
              <a:chExt cx="3718011" cy="720107"/>
            </a:xfrm>
          </p:grpSpPr>
          <p:sp>
            <p:nvSpPr>
              <p:cNvPr id="5" name="AutoShape 5">
                <a:extLst>
                  <a:ext uri="{FF2B5EF4-FFF2-40B4-BE49-F238E27FC236}">
                    <a16:creationId xmlns:a16="http://schemas.microsoft.com/office/drawing/2014/main" id="{4C964F09-099D-26D3-DC80-3782B98FAF28}"/>
                  </a:ext>
                </a:extLst>
              </p:cNvPr>
              <p:cNvSpPr/>
              <p:nvPr/>
            </p:nvSpPr>
            <p:spPr>
              <a:xfrm>
                <a:off x="0" y="0"/>
                <a:ext cx="3718011" cy="720107"/>
              </a:xfrm>
              <a:prstGeom prst="rect">
                <a:avLst/>
              </a:prstGeom>
              <a:solidFill>
                <a:srgbClr val="0F6954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3CCC0528-356C-FEDC-71B7-EC16EEA9AC7F}"/>
                </a:ext>
              </a:extLst>
            </p:cNvPr>
            <p:cNvGrpSpPr/>
            <p:nvPr/>
          </p:nvGrpSpPr>
          <p:grpSpPr>
            <a:xfrm>
              <a:off x="0" y="0"/>
              <a:ext cx="20757110" cy="720107"/>
              <a:chOff x="0" y="0"/>
              <a:chExt cx="20757110" cy="720107"/>
            </a:xfrm>
          </p:grpSpPr>
          <p:sp>
            <p:nvSpPr>
              <p:cNvPr id="7" name="AutoShape 7">
                <a:extLst>
                  <a:ext uri="{FF2B5EF4-FFF2-40B4-BE49-F238E27FC236}">
                    <a16:creationId xmlns:a16="http://schemas.microsoft.com/office/drawing/2014/main" id="{BF0CB46B-2E76-85F5-A2C9-80D4B0DCFCC7}"/>
                  </a:ext>
                </a:extLst>
              </p:cNvPr>
              <p:cNvSpPr/>
              <p:nvPr/>
            </p:nvSpPr>
            <p:spPr>
              <a:xfrm>
                <a:off x="0" y="0"/>
                <a:ext cx="20757110" cy="720107"/>
              </a:xfrm>
              <a:prstGeom prst="rect">
                <a:avLst/>
              </a:prstGeom>
              <a:solidFill>
                <a:srgbClr val="029673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2DB253F1-12B8-3D5D-C59F-3769EA00E62F}"/>
              </a:ext>
            </a:extLst>
          </p:cNvPr>
          <p:cNvGrpSpPr/>
          <p:nvPr/>
        </p:nvGrpSpPr>
        <p:grpSpPr>
          <a:xfrm>
            <a:off x="0" y="711640"/>
            <a:ext cx="1688231" cy="1174264"/>
            <a:chOff x="0" y="0"/>
            <a:chExt cx="444637" cy="309271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195D4EC-4377-E7FB-D110-1A4427A1067D}"/>
                </a:ext>
              </a:extLst>
            </p:cNvPr>
            <p:cNvSpPr/>
            <p:nvPr/>
          </p:nvSpPr>
          <p:spPr>
            <a:xfrm>
              <a:off x="0" y="0"/>
              <a:ext cx="444637" cy="309271"/>
            </a:xfrm>
            <a:custGeom>
              <a:avLst/>
              <a:gdLst/>
              <a:ahLst/>
              <a:cxnLst/>
              <a:rect l="l" t="t" r="r" b="b"/>
              <a:pathLst>
                <a:path w="444637" h="309271">
                  <a:moveTo>
                    <a:pt x="0" y="0"/>
                  </a:moveTo>
                  <a:lnTo>
                    <a:pt x="444637" y="0"/>
                  </a:lnTo>
                  <a:lnTo>
                    <a:pt x="444637" y="309271"/>
                  </a:lnTo>
                  <a:lnTo>
                    <a:pt x="0" y="309271"/>
                  </a:lnTo>
                  <a:close/>
                </a:path>
              </a:pathLst>
            </a:custGeom>
            <a:solidFill>
              <a:srgbClr val="02967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F5EE8A01-1804-24AD-C84A-CD8BCCAB12B7}"/>
                </a:ext>
              </a:extLst>
            </p:cNvPr>
            <p:cNvSpPr txBox="1"/>
            <p:nvPr/>
          </p:nvSpPr>
          <p:spPr>
            <a:xfrm>
              <a:off x="0" y="-66675"/>
              <a:ext cx="444637" cy="375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sp>
        <p:nvSpPr>
          <p:cNvPr id="11" name="AutoShape 11">
            <a:extLst>
              <a:ext uri="{FF2B5EF4-FFF2-40B4-BE49-F238E27FC236}">
                <a16:creationId xmlns:a16="http://schemas.microsoft.com/office/drawing/2014/main" id="{6D9ADF1D-9744-874D-857B-23752BBFE5B9}"/>
              </a:ext>
            </a:extLst>
          </p:cNvPr>
          <p:cNvSpPr/>
          <p:nvPr/>
        </p:nvSpPr>
        <p:spPr>
          <a:xfrm>
            <a:off x="2094220" y="1885905"/>
            <a:ext cx="5922468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EBB34F8C-2F2C-47B4-7056-9ADDC769626E}"/>
              </a:ext>
            </a:extLst>
          </p:cNvPr>
          <p:cNvSpPr/>
          <p:nvPr/>
        </p:nvSpPr>
        <p:spPr>
          <a:xfrm>
            <a:off x="2094220" y="711640"/>
            <a:ext cx="5922468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10EDFFAA-159F-26EB-38D4-B7F33139D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542864"/>
              </p:ext>
            </p:extLst>
          </p:nvPr>
        </p:nvGraphicFramePr>
        <p:xfrm>
          <a:off x="1688231" y="2100217"/>
          <a:ext cx="15304367" cy="7878860"/>
        </p:xfrm>
        <a:graphic>
          <a:graphicData uri="http://schemas.openxmlformats.org/drawingml/2006/table">
            <a:tbl>
              <a:tblPr/>
              <a:tblGrid>
                <a:gridCol w="2662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2001">
                  <a:extLst>
                    <a:ext uri="{9D8B030D-6E8A-4147-A177-3AD203B41FA5}">
                      <a16:colId xmlns:a16="http://schemas.microsoft.com/office/drawing/2014/main" val="3021524514"/>
                    </a:ext>
                  </a:extLst>
                </a:gridCol>
                <a:gridCol w="2662001">
                  <a:extLst>
                    <a:ext uri="{9D8B030D-6E8A-4147-A177-3AD203B41FA5}">
                      <a16:colId xmlns:a16="http://schemas.microsoft.com/office/drawing/2014/main" val="1180164242"/>
                    </a:ext>
                  </a:extLst>
                </a:gridCol>
                <a:gridCol w="2662001">
                  <a:extLst>
                    <a:ext uri="{9D8B030D-6E8A-4147-A177-3AD203B41FA5}">
                      <a16:colId xmlns:a16="http://schemas.microsoft.com/office/drawing/2014/main" val="1168399319"/>
                    </a:ext>
                  </a:extLst>
                </a:gridCol>
                <a:gridCol w="23281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40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4091">
                  <a:extLst>
                    <a:ext uri="{9D8B030D-6E8A-4147-A177-3AD203B41FA5}">
                      <a16:colId xmlns:a16="http://schemas.microsoft.com/office/drawing/2014/main" val="1068920998"/>
                    </a:ext>
                  </a:extLst>
                </a:gridCol>
              </a:tblGrid>
              <a:tr h="19076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32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dirty="0">
                          <a:solidFill>
                            <a:srgbClr val="FFFFFF"/>
                          </a:solidFill>
                          <a:latin typeface="윤고딕 Bold"/>
                          <a:ea typeface="윤고딕 Bold"/>
                          <a:sym typeface="윤고딕 Bold"/>
                        </a:rPr>
                        <a:t>간호진단</a:t>
                      </a:r>
                      <a:endParaRPr lang="en-US" sz="25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96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ko-KR" altLang="en-US" sz="2300" dirty="0">
                          <a:solidFill>
                            <a:srgbClr val="FFFFFF"/>
                          </a:solidFill>
                          <a:latin typeface="윤고딕 Bold"/>
                          <a:ea typeface="윤고딕 Bold"/>
                          <a:sym typeface="윤고딕 Bold"/>
                        </a:rPr>
                        <a:t>현존문제의 특성</a:t>
                      </a:r>
                      <a:r>
                        <a:rPr lang="en-US" altLang="ko-KR" sz="2300" dirty="0">
                          <a:solidFill>
                            <a:srgbClr val="FFFFFF"/>
                          </a:solidFill>
                          <a:latin typeface="윤고딕 Bold"/>
                          <a:ea typeface="윤고딕 Bold"/>
                          <a:sym typeface="윤고딕 Bold"/>
                        </a:rPr>
                        <a:t> 1-3</a:t>
                      </a:r>
                      <a:r>
                        <a:rPr lang="ko-KR" altLang="en-US" sz="2300" dirty="0">
                          <a:solidFill>
                            <a:srgbClr val="FFFFFF"/>
                          </a:solidFill>
                          <a:latin typeface="윤고딕 Bold"/>
                          <a:ea typeface="윤고딕 Bold"/>
                          <a:sym typeface="윤고딕 Bold"/>
                        </a:rPr>
                        <a:t>점</a:t>
                      </a:r>
                      <a:endParaRPr lang="en-US" altLang="ko-KR" sz="2300" dirty="0">
                        <a:solidFill>
                          <a:srgbClr val="FFFFFF"/>
                        </a:solidFill>
                        <a:latin typeface="윤고딕 Bold"/>
                        <a:ea typeface="윤고딕 Bold"/>
                        <a:sym typeface="윤고딕 Bold"/>
                      </a:endParaRPr>
                    </a:p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altLang="ko-KR" sz="2300" dirty="0">
                          <a:solidFill>
                            <a:srgbClr val="FFFFFF"/>
                          </a:solidFill>
                          <a:latin typeface="윤고딕 Bold"/>
                          <a:ea typeface="윤고딕 Bold"/>
                          <a:sym typeface="윤고딕 Bold"/>
                        </a:rPr>
                        <a:t>(1)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96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ko-KR" altLang="en-US" sz="2300" dirty="0">
                          <a:solidFill>
                            <a:srgbClr val="FFFFFF"/>
                          </a:solidFill>
                          <a:latin typeface="윤고딕 Bold"/>
                          <a:ea typeface="윤고딕 Bold"/>
                          <a:sym typeface="윤고딕 Bold"/>
                        </a:rPr>
                        <a:t>문제의 해결능력 </a:t>
                      </a:r>
                      <a:r>
                        <a:rPr lang="en-US" altLang="ko-KR" sz="2300" dirty="0">
                          <a:solidFill>
                            <a:srgbClr val="FFFFFF"/>
                          </a:solidFill>
                          <a:latin typeface="윤고딕 Bold"/>
                          <a:ea typeface="윤고딕 Bold"/>
                          <a:sym typeface="윤고딕 Bold"/>
                        </a:rPr>
                        <a:t>0-2</a:t>
                      </a:r>
                      <a:r>
                        <a:rPr lang="ko-KR" altLang="en-US" sz="2300" dirty="0">
                          <a:solidFill>
                            <a:srgbClr val="FFFFFF"/>
                          </a:solidFill>
                          <a:latin typeface="윤고딕 Bold"/>
                          <a:ea typeface="윤고딕 Bold"/>
                          <a:sym typeface="윤고딕 Bold"/>
                        </a:rPr>
                        <a:t>점</a:t>
                      </a:r>
                      <a:endParaRPr lang="en-US" altLang="ko-KR" sz="2300" dirty="0">
                        <a:solidFill>
                          <a:srgbClr val="FFFFFF"/>
                        </a:solidFill>
                        <a:latin typeface="윤고딕 Bold"/>
                        <a:ea typeface="윤고딕 Bold"/>
                        <a:sym typeface="윤고딕 Bold"/>
                      </a:endParaRPr>
                    </a:p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altLang="ko-KR" sz="2300" dirty="0">
                          <a:solidFill>
                            <a:srgbClr val="FFFFFF"/>
                          </a:solidFill>
                          <a:latin typeface="윤고딕 Bold"/>
                          <a:ea typeface="윤고딕 Bold"/>
                          <a:sym typeface="윤고딕 Bold"/>
                        </a:rPr>
                        <a:t>(2)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96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ko-KR" altLang="en-US" sz="2300">
                          <a:solidFill>
                            <a:srgbClr val="FFFFFF"/>
                          </a:solidFill>
                          <a:latin typeface="윤고딕 Bold"/>
                          <a:ea typeface="윤고딕 Bold"/>
                          <a:sym typeface="윤고딕 Bold"/>
                        </a:rPr>
                        <a:t>예방가능성</a:t>
                      </a:r>
                      <a:endParaRPr lang="en-US" altLang="ko-KR" sz="2300">
                        <a:solidFill>
                          <a:srgbClr val="FFFFFF"/>
                        </a:solidFill>
                        <a:latin typeface="윤고딕 Bold"/>
                        <a:ea typeface="윤고딕 Bold"/>
                        <a:sym typeface="윤고딕 Bold"/>
                      </a:endParaRPr>
                    </a:p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FFFFFF"/>
                          </a:solidFill>
                          <a:latin typeface="윤고딕 Bold"/>
                          <a:ea typeface="윤고딕 Bold"/>
                          <a:sym typeface="윤고딕 Bold"/>
                        </a:rPr>
                        <a:t>1-3</a:t>
                      </a:r>
                      <a:r>
                        <a:rPr lang="ko-KR" altLang="en-US" sz="2300">
                          <a:solidFill>
                            <a:srgbClr val="FFFFFF"/>
                          </a:solidFill>
                          <a:latin typeface="윤고딕 Bold"/>
                          <a:ea typeface="윤고딕 Bold"/>
                          <a:sym typeface="윤고딕 Bold"/>
                        </a:rPr>
                        <a:t>점</a:t>
                      </a:r>
                      <a:endParaRPr lang="en-US" altLang="ko-KR" sz="2300">
                        <a:solidFill>
                          <a:srgbClr val="FFFFFF"/>
                        </a:solidFill>
                        <a:latin typeface="윤고딕 Bold"/>
                        <a:ea typeface="윤고딕 Bold"/>
                        <a:sym typeface="윤고딕 Bold"/>
                      </a:endParaRPr>
                    </a:p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FFFFFF"/>
                          </a:solidFill>
                          <a:latin typeface="윤고딕 Bold"/>
                          <a:ea typeface="윤고딕 Bold"/>
                          <a:sym typeface="윤고딕 Bold"/>
                        </a:rPr>
                        <a:t>(1)</a:t>
                      </a:r>
                      <a:endParaRPr lang="en-US" sz="23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96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ko-KR" altLang="en-US" sz="2300" dirty="0">
                          <a:solidFill>
                            <a:srgbClr val="FFFFFF"/>
                          </a:solidFill>
                          <a:latin typeface="윤고딕 Bold"/>
                          <a:ea typeface="윤고딕 Bold"/>
                          <a:sym typeface="윤고딕 Bold"/>
                        </a:rPr>
                        <a:t>문제인식의 </a:t>
                      </a:r>
                      <a:r>
                        <a:rPr lang="ko-KR" altLang="en-US" sz="2300" dirty="0" err="1">
                          <a:solidFill>
                            <a:srgbClr val="FFFFFF"/>
                          </a:solidFill>
                          <a:latin typeface="윤고딕 Bold"/>
                          <a:ea typeface="윤고딕 Bold"/>
                          <a:sym typeface="윤고딕 Bold"/>
                        </a:rPr>
                        <a:t>차등성</a:t>
                      </a:r>
                      <a:endParaRPr lang="en-US" altLang="ko-KR" sz="2300" dirty="0">
                        <a:solidFill>
                          <a:srgbClr val="FFFFFF"/>
                        </a:solidFill>
                        <a:latin typeface="윤고딕 Bold"/>
                        <a:ea typeface="윤고딕 Bold"/>
                        <a:sym typeface="윤고딕 Bold"/>
                      </a:endParaRPr>
                    </a:p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FFFFFF"/>
                          </a:solidFill>
                          <a:latin typeface="윤고딕 Bold"/>
                          <a:ea typeface="윤고딕 Bold"/>
                          <a:sym typeface="윤고딕 Bold"/>
                        </a:rPr>
                        <a:t>0-2</a:t>
                      </a:r>
                      <a:r>
                        <a:rPr lang="ko-KR" altLang="en-US" sz="2300">
                          <a:solidFill>
                            <a:srgbClr val="FFFFFF"/>
                          </a:solidFill>
                          <a:latin typeface="윤고딕 Bold"/>
                          <a:ea typeface="윤고딕 Bold"/>
                          <a:sym typeface="윤고딕 Bold"/>
                        </a:rPr>
                        <a:t>점</a:t>
                      </a:r>
                      <a:endParaRPr lang="en-US" altLang="ko-KR" sz="2300">
                        <a:solidFill>
                          <a:srgbClr val="FFFFFF"/>
                        </a:solidFill>
                        <a:latin typeface="윤고딕 Bold"/>
                        <a:ea typeface="윤고딕 Bold"/>
                        <a:sym typeface="윤고딕 Bold"/>
                      </a:endParaRPr>
                    </a:p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FFFFFF"/>
                          </a:solidFill>
                          <a:latin typeface="윤고딕 Bold"/>
                          <a:ea typeface="윤고딕 Bold"/>
                          <a:sym typeface="윤고딕 Bold"/>
                        </a:rPr>
                        <a:t>(1)</a:t>
                      </a:r>
                      <a:endParaRPr lang="en-US" sz="23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96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ko-KR" altLang="en-US" sz="2500" dirty="0">
                          <a:solidFill>
                            <a:srgbClr val="FFFFFF"/>
                          </a:solidFill>
                          <a:latin typeface="윤고딕 Bold"/>
                          <a:ea typeface="윤고딕 Bold"/>
                          <a:sym typeface="윤고딕 Bold"/>
                        </a:rPr>
                        <a:t>총점</a:t>
                      </a:r>
                      <a:endParaRPr lang="en-US" sz="25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96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ko-KR" altLang="en-US" sz="2500" dirty="0">
                          <a:solidFill>
                            <a:srgbClr val="FFFFFF"/>
                          </a:solidFill>
                          <a:latin typeface="윤고딕 Bold"/>
                          <a:ea typeface="윤고딕 Bold"/>
                          <a:sym typeface="윤고딕 Bold"/>
                        </a:rPr>
                        <a:t>순위</a:t>
                      </a:r>
                      <a:endParaRPr lang="en-US" sz="25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96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250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2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만성질환 유병률 증가와 관련된 건강유지능력 저하</a:t>
                      </a:r>
                    </a:p>
                  </a:txBody>
                  <a:tcPr marL="64770" marR="64770" marT="18034" marB="18034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22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2/3*1=0.67</a:t>
                      </a:r>
                    </a:p>
                  </a:txBody>
                  <a:tcPr marL="64770" marR="64770" marT="18034" marB="1803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22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1/2*2=1</a:t>
                      </a:r>
                    </a:p>
                  </a:txBody>
                  <a:tcPr marL="64770" marR="64770" marT="18034" marB="1803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22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2/3*1=0.67</a:t>
                      </a:r>
                    </a:p>
                  </a:txBody>
                  <a:tcPr marL="64770" marR="64770" marT="18034" marB="1803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22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1/2*1=0.5</a:t>
                      </a:r>
                    </a:p>
                  </a:txBody>
                  <a:tcPr marL="64770" marR="64770" marT="18034" marB="18034" anchor="ctr"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22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2.84</a:t>
                      </a:r>
                    </a:p>
                  </a:txBody>
                  <a:tcPr marL="64770" marR="64770" marT="18034" marB="18034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22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3</a:t>
                      </a:r>
                    </a:p>
                  </a:txBody>
                  <a:tcPr marL="64770" marR="64770" marT="18034" marB="18034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250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2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결핵 관리 지식 부족과 관련한 높은 결핵 유병률</a:t>
                      </a:r>
                    </a:p>
                  </a:txBody>
                  <a:tcPr marL="64770" marR="64770" marT="18034" marB="18034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22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3/3*1=1</a:t>
                      </a:r>
                    </a:p>
                  </a:txBody>
                  <a:tcPr marL="64770" marR="64770" marT="18034" marB="1803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22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1/2*2=1</a:t>
                      </a:r>
                    </a:p>
                  </a:txBody>
                  <a:tcPr marL="64770" marR="64770" marT="18034" marB="1803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22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3/3*1=1</a:t>
                      </a:r>
                    </a:p>
                  </a:txBody>
                  <a:tcPr marL="64770" marR="64770" marT="18034" marB="1803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22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2/2*1=1</a:t>
                      </a:r>
                    </a:p>
                  </a:txBody>
                  <a:tcPr marL="64770" marR="64770" marT="18034" marB="1803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22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4</a:t>
                      </a:r>
                    </a:p>
                  </a:txBody>
                  <a:tcPr marL="64770" marR="64770" marT="18034" marB="18034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22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1</a:t>
                      </a:r>
                    </a:p>
                  </a:txBody>
                  <a:tcPr marL="64770" marR="64770" marT="18034" marB="18034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7562021"/>
                  </a:ext>
                </a:extLst>
              </a:tr>
              <a:tr h="203562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200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보건자원의 지역 간 불균형과 관련된 비효율적 지역사회 건강관리 </a:t>
                      </a:r>
                    </a:p>
                  </a:txBody>
                  <a:tcPr marL="64770" marR="64770" marT="18034" marB="18034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2200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2/3*1=0.67</a:t>
                      </a:r>
                    </a:p>
                  </a:txBody>
                  <a:tcPr marL="64770" marR="64770" marT="18034" marB="1803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2200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1/2*2=1</a:t>
                      </a:r>
                    </a:p>
                  </a:txBody>
                  <a:tcPr marL="64770" marR="64770" marT="18034" marB="1803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22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3/3*1=1</a:t>
                      </a:r>
                    </a:p>
                  </a:txBody>
                  <a:tcPr marL="64770" marR="64770" marT="18034" marB="1803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22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2/2*1=1</a:t>
                      </a:r>
                    </a:p>
                  </a:txBody>
                  <a:tcPr marL="64770" marR="64770" marT="18034" marB="18034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22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3.67</a:t>
                      </a:r>
                    </a:p>
                  </a:txBody>
                  <a:tcPr marL="64770" marR="64770" marT="18034" marB="18034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22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2</a:t>
                      </a:r>
                    </a:p>
                  </a:txBody>
                  <a:tcPr marL="64770" marR="64770" marT="18034" marB="18034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4482888"/>
                  </a:ext>
                </a:extLst>
              </a:tr>
            </a:tbl>
          </a:graphicData>
        </a:graphic>
      </p:graphicFrame>
      <p:sp>
        <p:nvSpPr>
          <p:cNvPr id="14" name="TextBox 14">
            <a:extLst>
              <a:ext uri="{FF2B5EF4-FFF2-40B4-BE49-F238E27FC236}">
                <a16:creationId xmlns:a16="http://schemas.microsoft.com/office/drawing/2014/main" id="{3D2A4D22-664E-DB1E-80C6-E7762276C52F}"/>
              </a:ext>
            </a:extLst>
          </p:cNvPr>
          <p:cNvSpPr txBox="1"/>
          <p:nvPr/>
        </p:nvSpPr>
        <p:spPr>
          <a:xfrm>
            <a:off x="2094220" y="486589"/>
            <a:ext cx="13221980" cy="1273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11199"/>
              </a:lnSpc>
              <a:spcBef>
                <a:spcPct val="0"/>
              </a:spcBef>
            </a:pPr>
            <a:r>
              <a:rPr lang="en-US" sz="5599" b="1" spc="-207" dirty="0" err="1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본론</a:t>
            </a:r>
            <a:r>
              <a:rPr 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5. </a:t>
            </a:r>
            <a:r>
              <a:rPr lang="en-US" sz="5599" b="1" spc="-207" dirty="0" err="1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지역사회</a:t>
            </a:r>
            <a:r>
              <a:rPr 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</a:t>
            </a:r>
            <a:r>
              <a:rPr lang="en-US" sz="5599" b="1" spc="-207" dirty="0" err="1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간호</a:t>
            </a:r>
            <a:r>
              <a:rPr lang="ko-KR" alt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우선순위 결정</a:t>
            </a:r>
            <a:endParaRPr lang="en-US" sz="5599" b="1" spc="-207" dirty="0">
              <a:solidFill>
                <a:srgbClr val="029673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1882A1BE-2704-A1D1-7073-500503736747}"/>
              </a:ext>
            </a:extLst>
          </p:cNvPr>
          <p:cNvSpPr txBox="1"/>
          <p:nvPr/>
        </p:nvSpPr>
        <p:spPr>
          <a:xfrm>
            <a:off x="403287" y="639706"/>
            <a:ext cx="1088820" cy="1099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5"/>
              </a:lnSpc>
            </a:pPr>
            <a:r>
              <a:rPr lang="en-US" sz="5799" b="1" i="1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Ⅱ</a:t>
            </a:r>
          </a:p>
        </p:txBody>
      </p:sp>
    </p:spTree>
    <p:extLst>
      <p:ext uri="{BB962C8B-B14F-4D97-AF65-F5344CB8AC3E}">
        <p14:creationId xmlns:p14="http://schemas.microsoft.com/office/powerpoint/2010/main" val="3854593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99492" y="9746920"/>
            <a:ext cx="2788508" cy="540080"/>
            <a:chOff x="0" y="0"/>
            <a:chExt cx="3718011" cy="720107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3718011" cy="720107"/>
            </a:xfrm>
            <a:prstGeom prst="rect">
              <a:avLst/>
            </a:prstGeom>
            <a:solidFill>
              <a:srgbClr val="0F695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9746920"/>
            <a:ext cx="15567833" cy="540080"/>
            <a:chOff x="0" y="0"/>
            <a:chExt cx="20757110" cy="720107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20757110" cy="720107"/>
            </a:xfrm>
            <a:prstGeom prst="rect">
              <a:avLst/>
            </a:prstGeom>
            <a:solidFill>
              <a:srgbClr val="02967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 rot="-10800000">
            <a:off x="14140365" y="0"/>
            <a:ext cx="4147635" cy="4114800"/>
          </a:xfrm>
          <a:custGeom>
            <a:avLst/>
            <a:gdLst/>
            <a:ahLst/>
            <a:cxnLst/>
            <a:rect l="l" t="t" r="r" b="b"/>
            <a:pathLst>
              <a:path w="4147635" h="4114800">
                <a:moveTo>
                  <a:pt x="0" y="0"/>
                </a:moveTo>
                <a:lnTo>
                  <a:pt x="4147635" y="0"/>
                </a:lnTo>
                <a:lnTo>
                  <a:pt x="41476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5847012" y="9921710"/>
            <a:ext cx="2131441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0"/>
              </a:lnSpc>
              <a:spcBef>
                <a:spcPct val="0"/>
              </a:spcBef>
            </a:pPr>
            <a:r>
              <a:rPr lang="en-US" sz="1400" u="none" strike="noStrike">
                <a:solidFill>
                  <a:srgbClr val="E8E8E8"/>
                </a:solidFill>
                <a:latin typeface="네모고딕"/>
                <a:ea typeface="네모고딕"/>
                <a:cs typeface="네모고딕"/>
                <a:sym typeface="네모고딕"/>
              </a:rPr>
              <a:t>과제 발표 프레젠테이션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0" y="711640"/>
            <a:ext cx="1688231" cy="1174264"/>
            <a:chOff x="0" y="0"/>
            <a:chExt cx="444637" cy="30927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4637" cy="309271"/>
            </a:xfrm>
            <a:custGeom>
              <a:avLst/>
              <a:gdLst/>
              <a:ahLst/>
              <a:cxnLst/>
              <a:rect l="l" t="t" r="r" b="b"/>
              <a:pathLst>
                <a:path w="444637" h="309271">
                  <a:moveTo>
                    <a:pt x="0" y="0"/>
                  </a:moveTo>
                  <a:lnTo>
                    <a:pt x="444637" y="0"/>
                  </a:lnTo>
                  <a:lnTo>
                    <a:pt x="444637" y="309271"/>
                  </a:lnTo>
                  <a:lnTo>
                    <a:pt x="0" y="309271"/>
                  </a:lnTo>
                  <a:close/>
                </a:path>
              </a:pathLst>
            </a:custGeom>
            <a:solidFill>
              <a:srgbClr val="02967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444637" cy="375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2094220" y="1885905"/>
            <a:ext cx="8458920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>
            <a:off x="2094220" y="711640"/>
            <a:ext cx="8458920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2989650" y="1975485"/>
            <a:ext cx="12046145" cy="8058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720"/>
              </a:lnSpc>
              <a:spcBef>
                <a:spcPct val="0"/>
              </a:spcBef>
            </a:pPr>
            <a:r>
              <a:rPr lang="en-US" sz="4200" dirty="0">
                <a:solidFill>
                  <a:srgbClr val="FF5757"/>
                </a:solidFill>
                <a:latin typeface="블랙슈트"/>
                <a:ea typeface="블랙슈트"/>
                <a:cs typeface="블랙슈트"/>
                <a:sym typeface="블랙슈트"/>
              </a:rPr>
              <a:t>1</a:t>
            </a:r>
            <a:r>
              <a:rPr lang="ko-KR" altLang="en-US" sz="4200" dirty="0">
                <a:solidFill>
                  <a:srgbClr val="FF5757"/>
                </a:solidFill>
                <a:latin typeface="블랙슈트"/>
                <a:ea typeface="블랙슈트"/>
                <a:cs typeface="블랙슈트"/>
                <a:sym typeface="블랙슈트"/>
              </a:rPr>
              <a:t>순위 사업명</a:t>
            </a:r>
            <a:r>
              <a:rPr lang="en-US" altLang="ko-KR" sz="4200" dirty="0">
                <a:solidFill>
                  <a:srgbClr val="FF5757"/>
                </a:solidFill>
                <a:latin typeface="블랙슈트"/>
                <a:ea typeface="블랙슈트"/>
                <a:cs typeface="블랙슈트"/>
                <a:sym typeface="블랙슈트"/>
              </a:rPr>
              <a:t>: </a:t>
            </a:r>
            <a:r>
              <a:rPr lang="ko-KR" altLang="en-US" sz="4200" dirty="0">
                <a:solidFill>
                  <a:srgbClr val="FF5757"/>
                </a:solidFill>
                <a:latin typeface="블랙슈트"/>
                <a:ea typeface="블랙슈트"/>
                <a:cs typeface="블랙슈트"/>
                <a:sym typeface="블랙슈트"/>
              </a:rPr>
              <a:t>결핵 취약계층 맞춤형 건강관리 사업</a:t>
            </a:r>
            <a:endParaRPr lang="en-US" sz="4200" dirty="0">
              <a:solidFill>
                <a:srgbClr val="FF5757"/>
              </a:solidFill>
              <a:latin typeface="블랙슈트"/>
              <a:ea typeface="블랙슈트"/>
              <a:cs typeface="블랙슈트"/>
              <a:sym typeface="블랙슈트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2094220" y="486589"/>
            <a:ext cx="12046145" cy="1273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11199"/>
              </a:lnSpc>
              <a:spcBef>
                <a:spcPct val="0"/>
              </a:spcBef>
            </a:pPr>
            <a:r>
              <a:rPr lang="en-US" sz="5599" b="1" spc="-207" dirty="0" err="1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본론</a:t>
            </a:r>
            <a:r>
              <a:rPr 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6. </a:t>
            </a:r>
            <a:r>
              <a:rPr lang="en-US" sz="5599" b="1" spc="-207" dirty="0" err="1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지역사회</a:t>
            </a:r>
            <a:r>
              <a:rPr 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</a:t>
            </a:r>
            <a:r>
              <a:rPr lang="ko-KR" alt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목표설정</a:t>
            </a:r>
            <a:endParaRPr lang="en-US" sz="5599" b="1" spc="-207" dirty="0">
              <a:solidFill>
                <a:srgbClr val="029673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403287" y="639706"/>
            <a:ext cx="1088820" cy="1099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5"/>
              </a:lnSpc>
            </a:pPr>
            <a:r>
              <a:rPr lang="en-US" sz="5799" b="1" i="1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03</a:t>
            </a:r>
          </a:p>
        </p:txBody>
      </p:sp>
      <p:sp>
        <p:nvSpPr>
          <p:cNvPr id="30" name="AutoShape 12">
            <a:extLst>
              <a:ext uri="{FF2B5EF4-FFF2-40B4-BE49-F238E27FC236}">
                <a16:creationId xmlns:a16="http://schemas.microsoft.com/office/drawing/2014/main" id="{89FE187D-3A8B-BA31-B8F5-E835524408D9}"/>
              </a:ext>
            </a:extLst>
          </p:cNvPr>
          <p:cNvSpPr/>
          <p:nvPr/>
        </p:nvSpPr>
        <p:spPr>
          <a:xfrm>
            <a:off x="1831428" y="3988676"/>
            <a:ext cx="14015584" cy="0"/>
          </a:xfrm>
          <a:prstGeom prst="line">
            <a:avLst/>
          </a:prstGeom>
          <a:ln w="19050" cap="flat">
            <a:solidFill>
              <a:srgbClr val="02967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1" name="AutoShape 13">
            <a:extLst>
              <a:ext uri="{FF2B5EF4-FFF2-40B4-BE49-F238E27FC236}">
                <a16:creationId xmlns:a16="http://schemas.microsoft.com/office/drawing/2014/main" id="{FFE5DF76-0488-8F25-183B-AE9EAEAFB5FA}"/>
              </a:ext>
            </a:extLst>
          </p:cNvPr>
          <p:cNvSpPr/>
          <p:nvPr/>
        </p:nvSpPr>
        <p:spPr>
          <a:xfrm>
            <a:off x="1831428" y="2827834"/>
            <a:ext cx="14015584" cy="0"/>
          </a:xfrm>
          <a:prstGeom prst="line">
            <a:avLst/>
          </a:prstGeom>
          <a:ln w="19050" cap="flat">
            <a:solidFill>
              <a:srgbClr val="02967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2" name="TextBox 14">
            <a:extLst>
              <a:ext uri="{FF2B5EF4-FFF2-40B4-BE49-F238E27FC236}">
                <a16:creationId xmlns:a16="http://schemas.microsoft.com/office/drawing/2014/main" id="{76C4D693-0144-46D0-0EDB-FF7BB3E76529}"/>
              </a:ext>
            </a:extLst>
          </p:cNvPr>
          <p:cNvSpPr txBox="1"/>
          <p:nvPr/>
        </p:nvSpPr>
        <p:spPr>
          <a:xfrm>
            <a:off x="1864883" y="2955486"/>
            <a:ext cx="13982130" cy="800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2600" spc="-213" dirty="0">
                <a:solidFill>
                  <a:srgbClr val="000000"/>
                </a:solidFill>
                <a:latin typeface="블랙슈트"/>
                <a:ea typeface="블랙슈트"/>
                <a:cs typeface="블랙슈트"/>
                <a:sym typeface="블랙슈트"/>
              </a:rPr>
              <a:t>일반적 목표</a:t>
            </a:r>
            <a:r>
              <a:rPr lang="en-US" altLang="ko-KR" sz="2600" spc="-213" dirty="0">
                <a:solidFill>
                  <a:srgbClr val="000000"/>
                </a:solidFill>
                <a:latin typeface="블랙슈트"/>
                <a:ea typeface="블랙슈트"/>
                <a:cs typeface="블랙슈트"/>
                <a:sym typeface="블랙슈트"/>
              </a:rPr>
              <a:t>: 2025</a:t>
            </a:r>
            <a:r>
              <a:rPr lang="ko-KR" altLang="en-US" sz="2600" spc="-213" dirty="0">
                <a:solidFill>
                  <a:srgbClr val="000000"/>
                </a:solidFill>
                <a:latin typeface="블랙슈트"/>
                <a:ea typeface="블랙슈트"/>
                <a:cs typeface="블랙슈트"/>
                <a:sym typeface="블랙슈트"/>
              </a:rPr>
              <a:t>년 </a:t>
            </a:r>
            <a:r>
              <a:rPr lang="en-US" altLang="ko-KR" sz="2600" spc="-213" dirty="0">
                <a:solidFill>
                  <a:srgbClr val="000000"/>
                </a:solidFill>
                <a:latin typeface="블랙슈트"/>
                <a:ea typeface="블랙슈트"/>
                <a:cs typeface="블랙슈트"/>
                <a:sym typeface="블랙슈트"/>
              </a:rPr>
              <a:t>1</a:t>
            </a:r>
            <a:r>
              <a:rPr lang="ko-KR" altLang="en-US" sz="2600" spc="-213" dirty="0">
                <a:solidFill>
                  <a:srgbClr val="000000"/>
                </a:solidFill>
                <a:latin typeface="블랙슈트"/>
                <a:ea typeface="블랙슈트"/>
                <a:cs typeface="블랙슈트"/>
                <a:sym typeface="블랙슈트"/>
              </a:rPr>
              <a:t>월 </a:t>
            </a:r>
            <a:r>
              <a:rPr lang="en-US" altLang="ko-KR" sz="2600" spc="-213" dirty="0">
                <a:solidFill>
                  <a:srgbClr val="000000"/>
                </a:solidFill>
                <a:latin typeface="블랙슈트"/>
                <a:ea typeface="블랙슈트"/>
                <a:cs typeface="블랙슈트"/>
                <a:sym typeface="블랙슈트"/>
              </a:rPr>
              <a:t>1</a:t>
            </a:r>
            <a:r>
              <a:rPr lang="ko-KR" altLang="en-US" sz="2600" spc="-213" dirty="0">
                <a:solidFill>
                  <a:srgbClr val="000000"/>
                </a:solidFill>
                <a:latin typeface="블랙슈트"/>
                <a:ea typeface="블랙슈트"/>
                <a:cs typeface="블랙슈트"/>
                <a:sym typeface="블랙슈트"/>
              </a:rPr>
              <a:t>일부터 </a:t>
            </a:r>
            <a:r>
              <a:rPr lang="en-US" altLang="ko-KR" sz="2600" spc="-213" dirty="0">
                <a:solidFill>
                  <a:srgbClr val="000000"/>
                </a:solidFill>
                <a:latin typeface="블랙슈트"/>
                <a:ea typeface="블랙슈트"/>
                <a:cs typeface="블랙슈트"/>
                <a:sym typeface="블랙슈트"/>
              </a:rPr>
              <a:t>12</a:t>
            </a:r>
            <a:r>
              <a:rPr lang="ko-KR" altLang="en-US" sz="2600" spc="-213" dirty="0">
                <a:solidFill>
                  <a:srgbClr val="000000"/>
                </a:solidFill>
                <a:latin typeface="블랙슈트"/>
                <a:ea typeface="블랙슈트"/>
                <a:cs typeface="블랙슈트"/>
                <a:sym typeface="블랙슈트"/>
              </a:rPr>
              <a:t>월 </a:t>
            </a:r>
            <a:r>
              <a:rPr lang="en-US" altLang="ko-KR" sz="2600" spc="-213" dirty="0">
                <a:solidFill>
                  <a:srgbClr val="000000"/>
                </a:solidFill>
                <a:latin typeface="블랙슈트"/>
                <a:ea typeface="블랙슈트"/>
                <a:cs typeface="블랙슈트"/>
                <a:sym typeface="블랙슈트"/>
              </a:rPr>
              <a:t>31</a:t>
            </a:r>
            <a:r>
              <a:rPr lang="ko-KR" altLang="en-US" sz="2600" spc="-213" dirty="0">
                <a:solidFill>
                  <a:srgbClr val="000000"/>
                </a:solidFill>
                <a:latin typeface="블랙슈트"/>
                <a:ea typeface="블랙슈트"/>
                <a:cs typeface="블랙슈트"/>
                <a:sym typeface="블랙슈트"/>
              </a:rPr>
              <a:t>일까지 양산시 주민들을 대상으로 </a:t>
            </a:r>
            <a:r>
              <a:rPr lang="en-US" altLang="ko-KR" sz="2600" spc="-213" dirty="0">
                <a:solidFill>
                  <a:srgbClr val="000000"/>
                </a:solidFill>
                <a:latin typeface="블랙슈트"/>
                <a:ea typeface="블랙슈트"/>
                <a:cs typeface="블랙슈트"/>
                <a:sym typeface="블랙슈트"/>
              </a:rPr>
              <a:t>‘</a:t>
            </a:r>
            <a:r>
              <a:rPr lang="ko-KR" altLang="en-US" sz="2600" spc="-213" dirty="0">
                <a:solidFill>
                  <a:srgbClr val="000000"/>
                </a:solidFill>
                <a:latin typeface="블랙슈트"/>
                <a:ea typeface="블랙슈트"/>
                <a:cs typeface="블랙슈트"/>
                <a:sym typeface="블랙슈트"/>
              </a:rPr>
              <a:t>결핵관리 사업</a:t>
            </a:r>
            <a:r>
              <a:rPr lang="en-US" altLang="ko-KR" sz="2600" spc="-213" dirty="0">
                <a:solidFill>
                  <a:srgbClr val="000000"/>
                </a:solidFill>
                <a:latin typeface="블랙슈트"/>
                <a:ea typeface="블랙슈트"/>
                <a:cs typeface="블랙슈트"/>
                <a:sym typeface="블랙슈트"/>
              </a:rPr>
              <a:t>＇</a:t>
            </a:r>
            <a:r>
              <a:rPr lang="ko-KR" altLang="en-US" sz="2600" spc="-213" dirty="0">
                <a:solidFill>
                  <a:srgbClr val="000000"/>
                </a:solidFill>
                <a:latin typeface="블랙슈트"/>
                <a:ea typeface="블랙슈트"/>
                <a:cs typeface="블랙슈트"/>
                <a:sym typeface="블랙슈트"/>
              </a:rPr>
              <a:t>을 통해 </a:t>
            </a:r>
            <a:endParaRPr lang="en-US" altLang="ko-KR" sz="2600" spc="-213" dirty="0">
              <a:solidFill>
                <a:srgbClr val="000000"/>
              </a:solidFill>
              <a:latin typeface="블랙슈트"/>
              <a:ea typeface="블랙슈트"/>
              <a:cs typeface="블랙슈트"/>
              <a:sym typeface="블랙슈트"/>
            </a:endParaRPr>
          </a:p>
          <a:p>
            <a:r>
              <a:rPr lang="ko-KR" altLang="en-US" sz="2600" spc="-213" dirty="0">
                <a:solidFill>
                  <a:srgbClr val="000000"/>
                </a:solidFill>
                <a:latin typeface="블랙슈트"/>
                <a:ea typeface="블랙슈트"/>
                <a:cs typeface="블랙슈트"/>
                <a:sym typeface="블랙슈트"/>
              </a:rPr>
              <a:t>                     결핵 유병률을 감소시킨다</a:t>
            </a:r>
            <a:r>
              <a:rPr lang="en-US" altLang="ko-KR" sz="2600" spc="-213" dirty="0">
                <a:solidFill>
                  <a:srgbClr val="000000"/>
                </a:solidFill>
                <a:latin typeface="블랙슈트"/>
                <a:ea typeface="블랙슈트"/>
                <a:cs typeface="블랙슈트"/>
                <a:sym typeface="블랙슈트"/>
              </a:rPr>
              <a:t>. </a:t>
            </a:r>
            <a:endParaRPr lang="ko-KR" altLang="en-US" sz="2600" dirty="0"/>
          </a:p>
        </p:txBody>
      </p:sp>
      <p:sp>
        <p:nvSpPr>
          <p:cNvPr id="33" name="AutoShape 15">
            <a:extLst>
              <a:ext uri="{FF2B5EF4-FFF2-40B4-BE49-F238E27FC236}">
                <a16:creationId xmlns:a16="http://schemas.microsoft.com/office/drawing/2014/main" id="{6C3D3308-0A37-91D2-E9A7-A5022795E014}"/>
              </a:ext>
            </a:extLst>
          </p:cNvPr>
          <p:cNvSpPr/>
          <p:nvPr/>
        </p:nvSpPr>
        <p:spPr>
          <a:xfrm>
            <a:off x="1688231" y="9029700"/>
            <a:ext cx="14015584" cy="0"/>
          </a:xfrm>
          <a:prstGeom prst="line">
            <a:avLst/>
          </a:prstGeom>
          <a:ln w="19050" cap="flat">
            <a:solidFill>
              <a:srgbClr val="02967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4" name="TextBox 19">
            <a:extLst>
              <a:ext uri="{FF2B5EF4-FFF2-40B4-BE49-F238E27FC236}">
                <a16:creationId xmlns:a16="http://schemas.microsoft.com/office/drawing/2014/main" id="{8B4582C7-A81F-221F-02CB-AAD832CE0596}"/>
              </a:ext>
            </a:extLst>
          </p:cNvPr>
          <p:cNvSpPr txBox="1"/>
          <p:nvPr/>
        </p:nvSpPr>
        <p:spPr>
          <a:xfrm>
            <a:off x="1767260" y="4200864"/>
            <a:ext cx="14475979" cy="4616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fontAlgn="base" latinLnBrk="1"/>
            <a:r>
              <a:rPr lang="ko-KR" altLang="en-US" sz="3000" dirty="0">
                <a:latin typeface="윤고딕" panose="020B0600000101010101" charset="-127"/>
                <a:ea typeface="윤고딕" panose="020B0600000101010101" charset="-127"/>
              </a:rPr>
              <a:t>① </a:t>
            </a:r>
            <a:r>
              <a:rPr lang="en-US" altLang="ko-KR" sz="3000" dirty="0">
                <a:latin typeface="윤고딕" panose="020B0600000101010101" charset="-127"/>
                <a:ea typeface="윤고딕" panose="020B0600000101010101" charset="-127"/>
              </a:rPr>
              <a:t>2025</a:t>
            </a:r>
            <a:r>
              <a:rPr lang="ko-KR" altLang="en-US" sz="3000" dirty="0">
                <a:latin typeface="윤고딕" panose="020B0600000101010101" charset="-127"/>
                <a:ea typeface="윤고딕" panose="020B0600000101010101" charset="-127"/>
              </a:rPr>
              <a:t>년 </a:t>
            </a:r>
            <a:r>
              <a:rPr lang="en-US" altLang="ko-KR" sz="3000" dirty="0">
                <a:latin typeface="윤고딕" panose="020B0600000101010101" charset="-127"/>
                <a:ea typeface="윤고딕" panose="020B0600000101010101" charset="-127"/>
              </a:rPr>
              <a:t>1</a:t>
            </a:r>
            <a:r>
              <a:rPr lang="ko-KR" altLang="en-US" sz="3000" dirty="0">
                <a:latin typeface="윤고딕" panose="020B0600000101010101" charset="-127"/>
                <a:ea typeface="윤고딕" panose="020B0600000101010101" charset="-127"/>
              </a:rPr>
              <a:t>월 </a:t>
            </a:r>
            <a:r>
              <a:rPr lang="en-US" altLang="ko-KR" sz="3000" dirty="0">
                <a:latin typeface="윤고딕" panose="020B0600000101010101" charset="-127"/>
                <a:ea typeface="윤고딕" panose="020B0600000101010101" charset="-127"/>
              </a:rPr>
              <a:t>1</a:t>
            </a:r>
            <a:r>
              <a:rPr lang="ko-KR" altLang="en-US" sz="3000" dirty="0">
                <a:latin typeface="윤고딕" panose="020B0600000101010101" charset="-127"/>
                <a:ea typeface="윤고딕" panose="020B0600000101010101" charset="-127"/>
              </a:rPr>
              <a:t>일부터 </a:t>
            </a:r>
            <a:r>
              <a:rPr lang="en-US" altLang="ko-KR" sz="3000" dirty="0">
                <a:latin typeface="윤고딕" panose="020B0600000101010101" charset="-127"/>
                <a:ea typeface="윤고딕" panose="020B0600000101010101" charset="-127"/>
              </a:rPr>
              <a:t>2025</a:t>
            </a:r>
            <a:r>
              <a:rPr lang="ko-KR" altLang="en-US" sz="3000" dirty="0">
                <a:latin typeface="윤고딕" panose="020B0600000101010101" charset="-127"/>
                <a:ea typeface="윤고딕" panose="020B0600000101010101" charset="-127"/>
              </a:rPr>
              <a:t>년 </a:t>
            </a:r>
            <a:r>
              <a:rPr lang="en-US" altLang="ko-KR" sz="3000" dirty="0">
                <a:latin typeface="윤고딕" panose="020B0600000101010101" charset="-127"/>
                <a:ea typeface="윤고딕" panose="020B0600000101010101" charset="-127"/>
              </a:rPr>
              <a:t>12</a:t>
            </a:r>
            <a:r>
              <a:rPr lang="ko-KR" altLang="en-US" sz="3000" dirty="0">
                <a:latin typeface="윤고딕" panose="020B0600000101010101" charset="-127"/>
                <a:ea typeface="윤고딕" panose="020B0600000101010101" charset="-127"/>
              </a:rPr>
              <a:t>월 </a:t>
            </a:r>
            <a:r>
              <a:rPr lang="en-US" altLang="ko-KR" sz="3000" dirty="0">
                <a:latin typeface="윤고딕" panose="020B0600000101010101" charset="-127"/>
                <a:ea typeface="윤고딕" panose="020B0600000101010101" charset="-127"/>
              </a:rPr>
              <a:t>31</a:t>
            </a:r>
            <a:r>
              <a:rPr lang="ko-KR" altLang="en-US" sz="3000" dirty="0">
                <a:latin typeface="윤고딕" panose="020B0600000101010101" charset="-127"/>
                <a:ea typeface="윤고딕" panose="020B0600000101010101" charset="-127"/>
              </a:rPr>
              <a:t>일까지 양산시 결핵 고위험군 대상으로 결핵검진을 월 </a:t>
            </a:r>
            <a:r>
              <a:rPr lang="en-US" altLang="ko-KR" sz="3000" dirty="0">
                <a:latin typeface="윤고딕" panose="020B0600000101010101" charset="-127"/>
                <a:ea typeface="윤고딕" panose="020B0600000101010101" charset="-127"/>
              </a:rPr>
              <a:t>1</a:t>
            </a:r>
            <a:r>
              <a:rPr lang="ko-KR" altLang="en-US" sz="3000" dirty="0">
                <a:latin typeface="윤고딕" panose="020B0600000101010101" charset="-127"/>
                <a:ea typeface="윤고딕" panose="020B0600000101010101" charset="-127"/>
              </a:rPr>
              <a:t>회 실시한다</a:t>
            </a:r>
            <a:r>
              <a:rPr lang="en-US" altLang="ko-KR" sz="3000" dirty="0">
                <a:latin typeface="윤고딕" panose="020B0600000101010101" charset="-127"/>
                <a:ea typeface="윤고딕" panose="020B0600000101010101" charset="-127"/>
              </a:rPr>
              <a:t>(12</a:t>
            </a:r>
            <a:r>
              <a:rPr lang="ko-KR" altLang="en-US" sz="3000" dirty="0">
                <a:latin typeface="윤고딕" panose="020B0600000101010101" charset="-127"/>
                <a:ea typeface="윤고딕" panose="020B0600000101010101" charset="-127"/>
              </a:rPr>
              <a:t>회</a:t>
            </a:r>
            <a:r>
              <a:rPr lang="en-US" altLang="ko-KR" sz="3000" dirty="0">
                <a:latin typeface="윤고딕" panose="020B0600000101010101" charset="-127"/>
                <a:ea typeface="윤고딕" panose="020B0600000101010101" charset="-127"/>
              </a:rPr>
              <a:t>).</a:t>
            </a:r>
          </a:p>
          <a:p>
            <a:pPr fontAlgn="base" latinLnBrk="1"/>
            <a:endParaRPr lang="ko-KR" altLang="en-US" sz="1000" dirty="0">
              <a:latin typeface="윤고딕" panose="020B0600000101010101" charset="-127"/>
              <a:ea typeface="윤고딕" panose="020B0600000101010101" charset="-127"/>
            </a:endParaRPr>
          </a:p>
          <a:p>
            <a:pPr fontAlgn="base" latinLnBrk="1"/>
            <a:r>
              <a:rPr lang="ko-KR" altLang="en-US" sz="3000" dirty="0">
                <a:latin typeface="윤고딕" panose="020B0600000101010101" charset="-127"/>
                <a:ea typeface="윤고딕" panose="020B0600000101010101" charset="-127"/>
              </a:rPr>
              <a:t>② </a:t>
            </a:r>
            <a:r>
              <a:rPr lang="en-US" altLang="ko-KR" sz="3000" dirty="0">
                <a:latin typeface="윤고딕" panose="020B0600000101010101" charset="-127"/>
                <a:ea typeface="윤고딕" panose="020B0600000101010101" charset="-127"/>
              </a:rPr>
              <a:t>2025</a:t>
            </a:r>
            <a:r>
              <a:rPr lang="ko-KR" altLang="en-US" sz="3000" dirty="0">
                <a:latin typeface="윤고딕" panose="020B0600000101010101" charset="-127"/>
                <a:ea typeface="윤고딕" panose="020B0600000101010101" charset="-127"/>
              </a:rPr>
              <a:t>년 </a:t>
            </a:r>
            <a:r>
              <a:rPr lang="en-US" altLang="ko-KR" sz="3000" dirty="0">
                <a:latin typeface="윤고딕" panose="020B0600000101010101" charset="-127"/>
                <a:ea typeface="윤고딕" panose="020B0600000101010101" charset="-127"/>
              </a:rPr>
              <a:t>1</a:t>
            </a:r>
            <a:r>
              <a:rPr lang="ko-KR" altLang="en-US" sz="3000" dirty="0">
                <a:latin typeface="윤고딕" panose="020B0600000101010101" charset="-127"/>
                <a:ea typeface="윤고딕" panose="020B0600000101010101" charset="-127"/>
              </a:rPr>
              <a:t>월 </a:t>
            </a:r>
            <a:r>
              <a:rPr lang="en-US" altLang="ko-KR" sz="3000" dirty="0">
                <a:latin typeface="윤고딕" panose="020B0600000101010101" charset="-127"/>
                <a:ea typeface="윤고딕" panose="020B0600000101010101" charset="-127"/>
              </a:rPr>
              <a:t>1</a:t>
            </a:r>
            <a:r>
              <a:rPr lang="ko-KR" altLang="en-US" sz="3000" dirty="0">
                <a:latin typeface="윤고딕" panose="020B0600000101010101" charset="-127"/>
                <a:ea typeface="윤고딕" panose="020B0600000101010101" charset="-127"/>
              </a:rPr>
              <a:t>일부터 </a:t>
            </a:r>
            <a:r>
              <a:rPr lang="en-US" altLang="ko-KR" sz="3000" dirty="0">
                <a:latin typeface="윤고딕" panose="020B0600000101010101" charset="-127"/>
                <a:ea typeface="윤고딕" panose="020B0600000101010101" charset="-127"/>
              </a:rPr>
              <a:t>2025</a:t>
            </a:r>
            <a:r>
              <a:rPr lang="ko-KR" altLang="en-US" sz="3000" dirty="0">
                <a:latin typeface="윤고딕" panose="020B0600000101010101" charset="-127"/>
                <a:ea typeface="윤고딕" panose="020B0600000101010101" charset="-127"/>
              </a:rPr>
              <a:t>년 </a:t>
            </a:r>
            <a:r>
              <a:rPr lang="en-US" altLang="ko-KR" sz="3000" dirty="0">
                <a:latin typeface="윤고딕" panose="020B0600000101010101" charset="-127"/>
                <a:ea typeface="윤고딕" panose="020B0600000101010101" charset="-127"/>
              </a:rPr>
              <a:t>12</a:t>
            </a:r>
            <a:r>
              <a:rPr lang="ko-KR" altLang="en-US" sz="3000" dirty="0">
                <a:latin typeface="윤고딕" panose="020B0600000101010101" charset="-127"/>
                <a:ea typeface="윤고딕" panose="020B0600000101010101" charset="-127"/>
              </a:rPr>
              <a:t>월 </a:t>
            </a:r>
            <a:r>
              <a:rPr lang="en-US" altLang="ko-KR" sz="3000" dirty="0">
                <a:latin typeface="윤고딕" panose="020B0600000101010101" charset="-127"/>
                <a:ea typeface="윤고딕" panose="020B0600000101010101" charset="-127"/>
              </a:rPr>
              <a:t>31</a:t>
            </a:r>
            <a:r>
              <a:rPr lang="ko-KR" altLang="en-US" sz="3000" dirty="0">
                <a:latin typeface="윤고딕" panose="020B0600000101010101" charset="-127"/>
                <a:ea typeface="윤고딕" panose="020B0600000101010101" charset="-127"/>
              </a:rPr>
              <a:t>일까지 양산시 고위험 지역주민을 대상으로 분기별 결핵 교육을 실시한다</a:t>
            </a:r>
            <a:r>
              <a:rPr lang="en-US" altLang="ko-KR" sz="3000" dirty="0">
                <a:latin typeface="윤고딕" panose="020B0600000101010101" charset="-127"/>
                <a:ea typeface="윤고딕" panose="020B0600000101010101" charset="-127"/>
              </a:rPr>
              <a:t>(4</a:t>
            </a:r>
            <a:r>
              <a:rPr lang="ko-KR" altLang="en-US" sz="3000" dirty="0">
                <a:latin typeface="윤고딕" panose="020B0600000101010101" charset="-127"/>
                <a:ea typeface="윤고딕" panose="020B0600000101010101" charset="-127"/>
              </a:rPr>
              <a:t>회</a:t>
            </a:r>
            <a:r>
              <a:rPr lang="en-US" altLang="ko-KR" sz="3000" dirty="0">
                <a:latin typeface="윤고딕" panose="020B0600000101010101" charset="-127"/>
                <a:ea typeface="윤고딕" panose="020B0600000101010101" charset="-127"/>
              </a:rPr>
              <a:t>).</a:t>
            </a:r>
          </a:p>
          <a:p>
            <a:pPr fontAlgn="base" latinLnBrk="1"/>
            <a:endParaRPr lang="ko-KR" altLang="en-US" sz="1000" dirty="0">
              <a:latin typeface="윤고딕" panose="020B0600000101010101" charset="-127"/>
              <a:ea typeface="윤고딕" panose="020B0600000101010101" charset="-127"/>
            </a:endParaRPr>
          </a:p>
          <a:p>
            <a:pPr fontAlgn="base" latinLnBrk="1"/>
            <a:r>
              <a:rPr lang="ko-KR" altLang="en-US" sz="3000" dirty="0">
                <a:latin typeface="윤고딕" panose="020B0600000101010101" charset="-127"/>
                <a:ea typeface="윤고딕" panose="020B0600000101010101" charset="-127"/>
              </a:rPr>
              <a:t>③ </a:t>
            </a:r>
            <a:r>
              <a:rPr lang="en-US" altLang="ko-KR" sz="3000" dirty="0">
                <a:latin typeface="윤고딕" panose="020B0600000101010101" charset="-127"/>
                <a:ea typeface="윤고딕" panose="020B0600000101010101" charset="-127"/>
              </a:rPr>
              <a:t>2025</a:t>
            </a:r>
            <a:r>
              <a:rPr lang="ko-KR" altLang="en-US" sz="3000" dirty="0">
                <a:latin typeface="윤고딕" panose="020B0600000101010101" charset="-127"/>
                <a:ea typeface="윤고딕" panose="020B0600000101010101" charset="-127"/>
              </a:rPr>
              <a:t>년</a:t>
            </a:r>
            <a:r>
              <a:rPr lang="en-US" altLang="ko-KR" sz="3000" dirty="0">
                <a:latin typeface="윤고딕" panose="020B0600000101010101" charset="-127"/>
                <a:ea typeface="윤고딕" panose="020B0600000101010101" charset="-127"/>
              </a:rPr>
              <a:t>01</a:t>
            </a:r>
            <a:r>
              <a:rPr lang="ko-KR" altLang="en-US" sz="3000" dirty="0">
                <a:latin typeface="윤고딕" panose="020B0600000101010101" charset="-127"/>
                <a:ea typeface="윤고딕" panose="020B0600000101010101" charset="-127"/>
              </a:rPr>
              <a:t>월</a:t>
            </a:r>
            <a:r>
              <a:rPr lang="en-US" altLang="ko-KR" sz="3000" dirty="0">
                <a:latin typeface="윤고딕" panose="020B0600000101010101" charset="-127"/>
                <a:ea typeface="윤고딕" panose="020B0600000101010101" charset="-127"/>
              </a:rPr>
              <a:t>01</a:t>
            </a:r>
            <a:r>
              <a:rPr lang="ko-KR" altLang="en-US" sz="3000" dirty="0">
                <a:latin typeface="윤고딕" panose="020B0600000101010101" charset="-127"/>
                <a:ea typeface="윤고딕" panose="020B0600000101010101" charset="-127"/>
              </a:rPr>
              <a:t>일부터 </a:t>
            </a:r>
            <a:r>
              <a:rPr lang="en-US" altLang="ko-KR" sz="3000" dirty="0">
                <a:latin typeface="윤고딕" panose="020B0600000101010101" charset="-127"/>
                <a:ea typeface="윤고딕" panose="020B0600000101010101" charset="-127"/>
              </a:rPr>
              <a:t>2025</a:t>
            </a:r>
            <a:r>
              <a:rPr lang="ko-KR" altLang="en-US" sz="3000" dirty="0">
                <a:latin typeface="윤고딕" panose="020B0600000101010101" charset="-127"/>
                <a:ea typeface="윤고딕" panose="020B0600000101010101" charset="-127"/>
              </a:rPr>
              <a:t>년 </a:t>
            </a:r>
            <a:r>
              <a:rPr lang="en-US" altLang="ko-KR" sz="3000" dirty="0">
                <a:latin typeface="윤고딕" panose="020B0600000101010101" charset="-127"/>
                <a:ea typeface="윤고딕" panose="020B0600000101010101" charset="-127"/>
              </a:rPr>
              <a:t>12</a:t>
            </a:r>
            <a:r>
              <a:rPr lang="ko-KR" altLang="en-US" sz="3000" dirty="0">
                <a:latin typeface="윤고딕" panose="020B0600000101010101" charset="-127"/>
                <a:ea typeface="윤고딕" panose="020B0600000101010101" charset="-127"/>
              </a:rPr>
              <a:t>월 </a:t>
            </a:r>
            <a:r>
              <a:rPr lang="en-US" altLang="ko-KR" sz="3000" dirty="0">
                <a:latin typeface="윤고딕" panose="020B0600000101010101" charset="-127"/>
                <a:ea typeface="윤고딕" panose="020B0600000101010101" charset="-127"/>
              </a:rPr>
              <a:t>31</a:t>
            </a:r>
            <a:r>
              <a:rPr lang="ko-KR" altLang="en-US" sz="3000" dirty="0">
                <a:latin typeface="윤고딕" panose="020B0600000101010101" charset="-127"/>
                <a:ea typeface="윤고딕" panose="020B0600000101010101" charset="-127"/>
              </a:rPr>
              <a:t>일까지 양산시 보건소의 ‘찾아가는 결핵검진 </a:t>
            </a:r>
            <a:r>
              <a:rPr lang="ko-KR" altLang="en-US" sz="3000" dirty="0" err="1">
                <a:latin typeface="윤고딕" panose="020B0600000101010101" charset="-127"/>
                <a:ea typeface="윤고딕" panose="020B0600000101010101" charset="-127"/>
              </a:rPr>
              <a:t>사업’을</a:t>
            </a:r>
            <a:r>
              <a:rPr lang="ko-KR" altLang="en-US" sz="3000" dirty="0">
                <a:latin typeface="윤고딕" panose="020B0600000101010101" charset="-127"/>
                <a:ea typeface="윤고딕" panose="020B0600000101010101" charset="-127"/>
              </a:rPr>
              <a:t> 통해 발견된 신규 환자의 치료 성공률을 </a:t>
            </a:r>
            <a:r>
              <a:rPr lang="en-US" altLang="ko-KR" sz="3000" dirty="0">
                <a:latin typeface="윤고딕" panose="020B0600000101010101" charset="-127"/>
                <a:ea typeface="윤고딕" panose="020B0600000101010101" charset="-127"/>
              </a:rPr>
              <a:t>95%</a:t>
            </a:r>
            <a:r>
              <a:rPr lang="ko-KR" altLang="en-US" sz="3000" dirty="0">
                <a:latin typeface="윤고딕" panose="020B0600000101010101" charset="-127"/>
                <a:ea typeface="윤고딕" panose="020B0600000101010101" charset="-127"/>
              </a:rPr>
              <a:t>에서 </a:t>
            </a:r>
            <a:r>
              <a:rPr lang="en-US" altLang="ko-KR" sz="3000" dirty="0">
                <a:latin typeface="윤고딕" panose="020B0600000101010101" charset="-127"/>
                <a:ea typeface="윤고딕" panose="020B0600000101010101" charset="-127"/>
              </a:rPr>
              <a:t>98%</a:t>
            </a:r>
            <a:r>
              <a:rPr lang="ko-KR" altLang="en-US" sz="3000" dirty="0">
                <a:latin typeface="윤고딕" panose="020B0600000101010101" charset="-127"/>
                <a:ea typeface="윤고딕" panose="020B0600000101010101" charset="-127"/>
              </a:rPr>
              <a:t>로 증가시킨다</a:t>
            </a:r>
            <a:r>
              <a:rPr lang="en-US" altLang="ko-KR" sz="3000" dirty="0">
                <a:latin typeface="윤고딕" panose="020B0600000101010101" charset="-127"/>
                <a:ea typeface="윤고딕" panose="020B0600000101010101" charset="-127"/>
              </a:rPr>
              <a:t>(3% </a:t>
            </a:r>
            <a:r>
              <a:rPr lang="ko-KR" altLang="en-US" sz="3000" dirty="0">
                <a:latin typeface="윤고딕" panose="020B0600000101010101" charset="-127"/>
                <a:ea typeface="윤고딕" panose="020B0600000101010101" charset="-127"/>
              </a:rPr>
              <a:t>이상</a:t>
            </a:r>
            <a:r>
              <a:rPr lang="en-US" altLang="ko-KR" sz="3000" dirty="0">
                <a:latin typeface="윤고딕" panose="020B0600000101010101" charset="-127"/>
                <a:ea typeface="윤고딕" panose="020B0600000101010101" charset="-127"/>
              </a:rPr>
              <a:t>).</a:t>
            </a:r>
          </a:p>
          <a:p>
            <a:pPr fontAlgn="base" latinLnBrk="1"/>
            <a:endParaRPr lang="ko-KR" altLang="en-US" sz="1000" dirty="0">
              <a:latin typeface="윤고딕" panose="020B0600000101010101" charset="-127"/>
              <a:ea typeface="윤고딕" panose="020B0600000101010101" charset="-127"/>
            </a:endParaRPr>
          </a:p>
          <a:p>
            <a:pPr fontAlgn="base" latinLnBrk="1"/>
            <a:r>
              <a:rPr lang="ko-KR" altLang="en-US" sz="3000" dirty="0">
                <a:latin typeface="윤고딕" panose="020B0600000101010101" charset="-127"/>
                <a:ea typeface="윤고딕" panose="020B0600000101010101" charset="-127"/>
              </a:rPr>
              <a:t>④ </a:t>
            </a:r>
            <a:r>
              <a:rPr lang="en-US" altLang="ko-KR" sz="3000" dirty="0">
                <a:latin typeface="윤고딕" panose="020B0600000101010101" charset="-127"/>
                <a:ea typeface="윤고딕" panose="020B0600000101010101" charset="-127"/>
              </a:rPr>
              <a:t>2025</a:t>
            </a:r>
            <a:r>
              <a:rPr lang="ko-KR" altLang="en-US" sz="3000" dirty="0">
                <a:latin typeface="윤고딕" panose="020B0600000101010101" charset="-127"/>
                <a:ea typeface="윤고딕" panose="020B0600000101010101" charset="-127"/>
              </a:rPr>
              <a:t>년 </a:t>
            </a:r>
            <a:r>
              <a:rPr lang="en-US" altLang="ko-KR" sz="3000" dirty="0">
                <a:latin typeface="윤고딕" panose="020B0600000101010101" charset="-127"/>
                <a:ea typeface="윤고딕" panose="020B0600000101010101" charset="-127"/>
              </a:rPr>
              <a:t>1</a:t>
            </a:r>
            <a:r>
              <a:rPr lang="ko-KR" altLang="en-US" sz="3000" dirty="0">
                <a:latin typeface="윤고딕" panose="020B0600000101010101" charset="-127"/>
                <a:ea typeface="윤고딕" panose="020B0600000101010101" charset="-127"/>
              </a:rPr>
              <a:t>월 </a:t>
            </a:r>
            <a:r>
              <a:rPr lang="en-US" altLang="ko-KR" sz="3000" dirty="0">
                <a:latin typeface="윤고딕" panose="020B0600000101010101" charset="-127"/>
                <a:ea typeface="윤고딕" panose="020B0600000101010101" charset="-127"/>
              </a:rPr>
              <a:t>1</a:t>
            </a:r>
            <a:r>
              <a:rPr lang="ko-KR" altLang="en-US" sz="3000" dirty="0">
                <a:latin typeface="윤고딕" panose="020B0600000101010101" charset="-127"/>
                <a:ea typeface="윤고딕" panose="020B0600000101010101" charset="-127"/>
              </a:rPr>
              <a:t>일부터 </a:t>
            </a:r>
            <a:r>
              <a:rPr lang="en-US" altLang="ko-KR" sz="3000" dirty="0">
                <a:latin typeface="윤고딕" panose="020B0600000101010101" charset="-127"/>
                <a:ea typeface="윤고딕" panose="020B0600000101010101" charset="-127"/>
              </a:rPr>
              <a:t>2025</a:t>
            </a:r>
            <a:r>
              <a:rPr lang="ko-KR" altLang="en-US" sz="3000" dirty="0">
                <a:latin typeface="윤고딕" panose="020B0600000101010101" charset="-127"/>
                <a:ea typeface="윤고딕" panose="020B0600000101010101" charset="-127"/>
              </a:rPr>
              <a:t>년 </a:t>
            </a:r>
            <a:r>
              <a:rPr lang="en-US" altLang="ko-KR" sz="3000" dirty="0">
                <a:latin typeface="윤고딕" panose="020B0600000101010101" charset="-127"/>
                <a:ea typeface="윤고딕" panose="020B0600000101010101" charset="-127"/>
              </a:rPr>
              <a:t>12</a:t>
            </a:r>
            <a:r>
              <a:rPr lang="ko-KR" altLang="en-US" sz="3000" dirty="0">
                <a:latin typeface="윤고딕" panose="020B0600000101010101" charset="-127"/>
                <a:ea typeface="윤고딕" panose="020B0600000101010101" charset="-127"/>
              </a:rPr>
              <a:t>월 </a:t>
            </a:r>
            <a:r>
              <a:rPr lang="en-US" altLang="ko-KR" sz="3000" dirty="0">
                <a:latin typeface="윤고딕" panose="020B0600000101010101" charset="-127"/>
                <a:ea typeface="윤고딕" panose="020B0600000101010101" charset="-127"/>
              </a:rPr>
              <a:t>31</a:t>
            </a:r>
            <a:r>
              <a:rPr lang="ko-KR" altLang="en-US" sz="3000" dirty="0">
                <a:latin typeface="윤고딕" panose="020B0600000101010101" charset="-127"/>
                <a:ea typeface="윤고딕" panose="020B0600000101010101" charset="-127"/>
              </a:rPr>
              <a:t>일까지 </a:t>
            </a:r>
            <a:r>
              <a:rPr lang="en-US" altLang="ko-KR" sz="3000" dirty="0">
                <a:latin typeface="윤고딕" panose="020B0600000101010101" charset="-127"/>
                <a:ea typeface="윤고딕" panose="020B0600000101010101" charset="-127"/>
              </a:rPr>
              <a:t>'</a:t>
            </a:r>
            <a:r>
              <a:rPr lang="ko-KR" altLang="en-US" sz="3000" dirty="0" err="1">
                <a:latin typeface="윤고딕" panose="020B0600000101010101" charset="-127"/>
                <a:ea typeface="윤고딕" panose="020B0600000101010101" charset="-127"/>
              </a:rPr>
              <a:t>잠복결핵검진률</a:t>
            </a:r>
            <a:r>
              <a:rPr lang="ko-KR" altLang="en-US" sz="3000" dirty="0">
                <a:latin typeface="윤고딕" panose="020B0600000101010101" charset="-127"/>
                <a:ea typeface="윤고딕" panose="020B0600000101010101" charset="-127"/>
              </a:rPr>
              <a:t> 향상 추진사업</a:t>
            </a:r>
            <a:r>
              <a:rPr lang="en-US" altLang="ko-KR" sz="3000" dirty="0">
                <a:latin typeface="윤고딕" panose="020B0600000101010101" charset="-127"/>
                <a:ea typeface="윤고딕" panose="020B0600000101010101" charset="-127"/>
              </a:rPr>
              <a:t>'</a:t>
            </a:r>
            <a:r>
              <a:rPr lang="ko-KR" altLang="en-US" sz="3000" dirty="0">
                <a:latin typeface="윤고딕" panose="020B0600000101010101" charset="-127"/>
                <a:ea typeface="윤고딕" panose="020B0600000101010101" charset="-127"/>
              </a:rPr>
              <a:t>을 통해 양산시 지역주민 중 의료취약지역</a:t>
            </a:r>
            <a:r>
              <a:rPr lang="en-US" altLang="ko-KR" sz="3000" dirty="0">
                <a:latin typeface="윤고딕" panose="020B0600000101010101" charset="-127"/>
                <a:ea typeface="윤고딕" panose="020B0600000101010101" charset="-127"/>
              </a:rPr>
              <a:t>(1</a:t>
            </a:r>
            <a:r>
              <a:rPr lang="ko-KR" altLang="en-US" sz="3000" dirty="0">
                <a:latin typeface="윤고딕" panose="020B0600000101010101" charset="-127"/>
                <a:ea typeface="윤고딕" panose="020B0600000101010101" charset="-127"/>
              </a:rPr>
              <a:t>권역</a:t>
            </a:r>
            <a:r>
              <a:rPr lang="en-US" altLang="ko-KR" sz="3000" dirty="0">
                <a:latin typeface="윤고딕" panose="020B0600000101010101" charset="-127"/>
                <a:ea typeface="윤고딕" panose="020B0600000101010101" charset="-127"/>
              </a:rPr>
              <a:t>) </a:t>
            </a:r>
            <a:r>
              <a:rPr lang="ko-KR" altLang="en-US" sz="3000" dirty="0">
                <a:latin typeface="윤고딕" panose="020B0600000101010101" charset="-127"/>
                <a:ea typeface="윤고딕" panose="020B0600000101010101" charset="-127"/>
              </a:rPr>
              <a:t>및 고위험군을 대상으로 </a:t>
            </a:r>
            <a:r>
              <a:rPr lang="ko-KR" altLang="en-US" sz="3000" dirty="0" err="1">
                <a:latin typeface="윤고딕" panose="020B0600000101010101" charset="-127"/>
                <a:ea typeface="윤고딕" panose="020B0600000101010101" charset="-127"/>
              </a:rPr>
              <a:t>잠복결핵검사</a:t>
            </a:r>
            <a:r>
              <a:rPr lang="ko-KR" altLang="en-US" sz="3000" dirty="0">
                <a:latin typeface="윤고딕" panose="020B0600000101010101" charset="-127"/>
                <a:ea typeface="윤고딕" panose="020B0600000101010101" charset="-127"/>
              </a:rPr>
              <a:t> 참여율을 현재 </a:t>
            </a:r>
            <a:r>
              <a:rPr lang="en-US" altLang="ko-KR" sz="3000" dirty="0">
                <a:latin typeface="윤고딕" panose="020B0600000101010101" charset="-127"/>
                <a:ea typeface="윤고딕" panose="020B0600000101010101" charset="-127"/>
              </a:rPr>
              <a:t>60%</a:t>
            </a:r>
            <a:r>
              <a:rPr lang="ko-KR" altLang="en-US" sz="3000" dirty="0">
                <a:latin typeface="윤고딕" panose="020B0600000101010101" charset="-127"/>
                <a:ea typeface="윤고딕" panose="020B0600000101010101" charset="-127"/>
              </a:rPr>
              <a:t>에서 </a:t>
            </a:r>
            <a:r>
              <a:rPr lang="en-US" altLang="ko-KR" sz="3000" dirty="0">
                <a:latin typeface="윤고딕" panose="020B0600000101010101" charset="-127"/>
                <a:ea typeface="윤고딕" panose="020B0600000101010101" charset="-127"/>
              </a:rPr>
              <a:t>75%</a:t>
            </a:r>
            <a:r>
              <a:rPr lang="ko-KR" altLang="en-US" sz="3000" dirty="0">
                <a:latin typeface="윤고딕" panose="020B0600000101010101" charset="-127"/>
                <a:ea typeface="윤고딕" panose="020B0600000101010101" charset="-127"/>
              </a:rPr>
              <a:t>로 향상시킨다</a:t>
            </a:r>
            <a:r>
              <a:rPr lang="en-US" altLang="ko-KR" sz="3000" dirty="0">
                <a:latin typeface="윤고딕" panose="020B0600000101010101" charset="-127"/>
                <a:ea typeface="윤고딕" panose="020B0600000101010101" charset="-127"/>
              </a:rPr>
              <a:t>(15% </a:t>
            </a:r>
            <a:r>
              <a:rPr lang="ko-KR" altLang="en-US" sz="3000" dirty="0">
                <a:latin typeface="윤고딕" panose="020B0600000101010101" charset="-127"/>
                <a:ea typeface="윤고딕" panose="020B0600000101010101" charset="-127"/>
              </a:rPr>
              <a:t>이상</a:t>
            </a:r>
            <a:r>
              <a:rPr lang="en-US" altLang="ko-KR" sz="3000" dirty="0">
                <a:latin typeface="윤고딕" panose="020B0600000101010101" charset="-127"/>
                <a:ea typeface="윤고딕" panose="020B0600000101010101" charset="-127"/>
              </a:rPr>
              <a:t>).</a:t>
            </a:r>
            <a:endParaRPr lang="ko-KR" altLang="en-US" sz="3000" dirty="0">
              <a:latin typeface="윤고딕" panose="020B0600000101010101" charset="-127"/>
              <a:ea typeface="윤고딕" panose="020B0600000101010101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9"/>
          <p:cNvSpPr/>
          <p:nvPr/>
        </p:nvSpPr>
        <p:spPr>
          <a:xfrm rot="-10800000">
            <a:off x="14140365" y="0"/>
            <a:ext cx="4147635" cy="4114800"/>
          </a:xfrm>
          <a:custGeom>
            <a:avLst/>
            <a:gdLst/>
            <a:ahLst/>
            <a:cxnLst/>
            <a:rect l="l" t="t" r="r" b="b"/>
            <a:pathLst>
              <a:path w="4147635" h="4114800">
                <a:moveTo>
                  <a:pt x="0" y="0"/>
                </a:moveTo>
                <a:lnTo>
                  <a:pt x="4147635" y="0"/>
                </a:lnTo>
                <a:lnTo>
                  <a:pt x="41476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TextBox 39"/>
          <p:cNvSpPr txBox="1"/>
          <p:nvPr/>
        </p:nvSpPr>
        <p:spPr>
          <a:xfrm>
            <a:off x="1124981" y="1947433"/>
            <a:ext cx="4450759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29673"/>
                </a:solidFill>
                <a:latin typeface="Oswald Bold"/>
                <a:ea typeface="Oswald Bold"/>
                <a:cs typeface="Oswald Bold"/>
                <a:sym typeface="Oswald Bold"/>
              </a:rPr>
              <a:t>CONTENTS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24981" y="680608"/>
            <a:ext cx="4450759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b="1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목차</a:t>
            </a:r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F5636860-9E1D-B8EA-3073-C16B86E440E9}"/>
              </a:ext>
            </a:extLst>
          </p:cNvPr>
          <p:cNvGrpSpPr/>
          <p:nvPr/>
        </p:nvGrpSpPr>
        <p:grpSpPr>
          <a:xfrm>
            <a:off x="6460090" y="2940562"/>
            <a:ext cx="5342925" cy="6615619"/>
            <a:chOff x="6801026" y="2940562"/>
            <a:chExt cx="5342925" cy="6615619"/>
          </a:xfrm>
        </p:grpSpPr>
        <p:grpSp>
          <p:nvGrpSpPr>
            <p:cNvPr id="17" name="Group 4">
              <a:extLst>
                <a:ext uri="{FF2B5EF4-FFF2-40B4-BE49-F238E27FC236}">
                  <a16:creationId xmlns:a16="http://schemas.microsoft.com/office/drawing/2014/main" id="{CDB17E18-5946-18C8-EB9E-DFB39591089F}"/>
                </a:ext>
              </a:extLst>
            </p:cNvPr>
            <p:cNvGrpSpPr/>
            <p:nvPr/>
          </p:nvGrpSpPr>
          <p:grpSpPr>
            <a:xfrm>
              <a:off x="6801026" y="3771900"/>
              <a:ext cx="1141743" cy="5784281"/>
              <a:chOff x="0" y="0"/>
              <a:chExt cx="300706" cy="1523432"/>
            </a:xfrm>
          </p:grpSpPr>
          <p:sp>
            <p:nvSpPr>
              <p:cNvPr id="18" name="Freeform 5">
                <a:extLst>
                  <a:ext uri="{FF2B5EF4-FFF2-40B4-BE49-F238E27FC236}">
                    <a16:creationId xmlns:a16="http://schemas.microsoft.com/office/drawing/2014/main" id="{E974C71F-979E-BCA7-CD10-2B1F6328CD7E}"/>
                  </a:ext>
                </a:extLst>
              </p:cNvPr>
              <p:cNvSpPr/>
              <p:nvPr/>
            </p:nvSpPr>
            <p:spPr>
              <a:xfrm>
                <a:off x="0" y="0"/>
                <a:ext cx="300706" cy="1523432"/>
              </a:xfrm>
              <a:custGeom>
                <a:avLst/>
                <a:gdLst/>
                <a:ahLst/>
                <a:cxnLst/>
                <a:rect l="l" t="t" r="r" b="b"/>
                <a:pathLst>
                  <a:path w="300706" h="1523432">
                    <a:moveTo>
                      <a:pt x="0" y="0"/>
                    </a:moveTo>
                    <a:lnTo>
                      <a:pt x="300706" y="0"/>
                    </a:lnTo>
                    <a:lnTo>
                      <a:pt x="300706" y="1523432"/>
                    </a:lnTo>
                    <a:lnTo>
                      <a:pt x="0" y="1523432"/>
                    </a:lnTo>
                    <a:close/>
                  </a:path>
                </a:pathLst>
              </a:custGeom>
              <a:solidFill>
                <a:srgbClr val="02967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TextBox 6">
                <a:extLst>
                  <a:ext uri="{FF2B5EF4-FFF2-40B4-BE49-F238E27FC236}">
                    <a16:creationId xmlns:a16="http://schemas.microsoft.com/office/drawing/2014/main" id="{F88AAD52-7E6F-108E-373A-83CAFA4A29B6}"/>
                  </a:ext>
                </a:extLst>
              </p:cNvPr>
              <p:cNvSpPr txBox="1"/>
              <p:nvPr/>
            </p:nvSpPr>
            <p:spPr>
              <a:xfrm>
                <a:off x="0" y="-66675"/>
                <a:ext cx="300706" cy="159010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2"/>
                  </a:lnSpc>
                </a:pPr>
                <a:endParaRPr/>
              </a:p>
            </p:txBody>
          </p: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426E1EE5-BC14-CCC5-F21F-BCC1E321436A}"/>
                </a:ext>
              </a:extLst>
            </p:cNvPr>
            <p:cNvGrpSpPr/>
            <p:nvPr/>
          </p:nvGrpSpPr>
          <p:grpSpPr>
            <a:xfrm>
              <a:off x="8159783" y="3771900"/>
              <a:ext cx="3825301" cy="5784281"/>
              <a:chOff x="8915400" y="3771900"/>
              <a:chExt cx="4188542" cy="5784281"/>
            </a:xfrm>
          </p:grpSpPr>
          <p:sp>
            <p:nvSpPr>
              <p:cNvPr id="44" name="AutoShape 7">
                <a:extLst>
                  <a:ext uri="{FF2B5EF4-FFF2-40B4-BE49-F238E27FC236}">
                    <a16:creationId xmlns:a16="http://schemas.microsoft.com/office/drawing/2014/main" id="{728786D6-7234-9132-67AE-7E0F7D39BE3A}"/>
                  </a:ext>
                </a:extLst>
              </p:cNvPr>
              <p:cNvSpPr/>
              <p:nvPr/>
            </p:nvSpPr>
            <p:spPr>
              <a:xfrm>
                <a:off x="8915400" y="4494935"/>
                <a:ext cx="4188542" cy="0"/>
              </a:xfrm>
              <a:prstGeom prst="line">
                <a:avLst/>
              </a:prstGeom>
              <a:ln w="9525" cap="rnd">
                <a:solidFill>
                  <a:srgbClr val="000000">
                    <a:alpha val="34902"/>
                  </a:srgbClr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AutoShape 8">
                <a:extLst>
                  <a:ext uri="{FF2B5EF4-FFF2-40B4-BE49-F238E27FC236}">
                    <a16:creationId xmlns:a16="http://schemas.microsoft.com/office/drawing/2014/main" id="{7E8B612C-733F-4F87-FF5F-1B0AB361386C}"/>
                  </a:ext>
                </a:extLst>
              </p:cNvPr>
              <p:cNvSpPr/>
              <p:nvPr/>
            </p:nvSpPr>
            <p:spPr>
              <a:xfrm>
                <a:off x="8915400" y="3771900"/>
                <a:ext cx="4188542" cy="0"/>
              </a:xfrm>
              <a:prstGeom prst="line">
                <a:avLst/>
              </a:prstGeom>
              <a:ln w="9525" cap="rnd">
                <a:solidFill>
                  <a:srgbClr val="000000">
                    <a:alpha val="34902"/>
                  </a:srgbClr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AutoShape 9">
                <a:extLst>
                  <a:ext uri="{FF2B5EF4-FFF2-40B4-BE49-F238E27FC236}">
                    <a16:creationId xmlns:a16="http://schemas.microsoft.com/office/drawing/2014/main" id="{F5334096-8E28-7D67-C47C-199DA240CB0F}"/>
                  </a:ext>
                </a:extLst>
              </p:cNvPr>
              <p:cNvSpPr/>
              <p:nvPr/>
            </p:nvSpPr>
            <p:spPr>
              <a:xfrm>
                <a:off x="8915400" y="5217971"/>
                <a:ext cx="4188542" cy="0"/>
              </a:xfrm>
              <a:prstGeom prst="line">
                <a:avLst/>
              </a:prstGeom>
              <a:ln w="9525" cap="rnd">
                <a:solidFill>
                  <a:srgbClr val="000000">
                    <a:alpha val="34902"/>
                  </a:srgbClr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AutoShape 10">
                <a:extLst>
                  <a:ext uri="{FF2B5EF4-FFF2-40B4-BE49-F238E27FC236}">
                    <a16:creationId xmlns:a16="http://schemas.microsoft.com/office/drawing/2014/main" id="{0DE08819-8CD1-FD79-1CF5-18EAEB1EA1F1}"/>
                  </a:ext>
                </a:extLst>
              </p:cNvPr>
              <p:cNvSpPr/>
              <p:nvPr/>
            </p:nvSpPr>
            <p:spPr>
              <a:xfrm>
                <a:off x="8915400" y="5941006"/>
                <a:ext cx="4188542" cy="0"/>
              </a:xfrm>
              <a:prstGeom prst="line">
                <a:avLst/>
              </a:prstGeom>
              <a:ln w="9525" cap="rnd">
                <a:solidFill>
                  <a:srgbClr val="000000">
                    <a:alpha val="34902"/>
                  </a:srgbClr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AutoShape 11">
                <a:extLst>
                  <a:ext uri="{FF2B5EF4-FFF2-40B4-BE49-F238E27FC236}">
                    <a16:creationId xmlns:a16="http://schemas.microsoft.com/office/drawing/2014/main" id="{EB2A98FA-34D3-A17B-9318-055DFA90A862}"/>
                  </a:ext>
                </a:extLst>
              </p:cNvPr>
              <p:cNvSpPr/>
              <p:nvPr/>
            </p:nvSpPr>
            <p:spPr>
              <a:xfrm>
                <a:off x="8915400" y="6664041"/>
                <a:ext cx="4188542" cy="0"/>
              </a:xfrm>
              <a:prstGeom prst="line">
                <a:avLst/>
              </a:prstGeom>
              <a:ln w="9525" cap="rnd">
                <a:solidFill>
                  <a:srgbClr val="000000">
                    <a:alpha val="34902"/>
                  </a:srgbClr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AutoShape 12">
                <a:extLst>
                  <a:ext uri="{FF2B5EF4-FFF2-40B4-BE49-F238E27FC236}">
                    <a16:creationId xmlns:a16="http://schemas.microsoft.com/office/drawing/2014/main" id="{07CD05E4-AB63-1390-FF5B-A33D886D1124}"/>
                  </a:ext>
                </a:extLst>
              </p:cNvPr>
              <p:cNvSpPr/>
              <p:nvPr/>
            </p:nvSpPr>
            <p:spPr>
              <a:xfrm>
                <a:off x="8915400" y="7387076"/>
                <a:ext cx="4188542" cy="0"/>
              </a:xfrm>
              <a:prstGeom prst="line">
                <a:avLst/>
              </a:prstGeom>
              <a:ln w="9525" cap="rnd">
                <a:solidFill>
                  <a:srgbClr val="000000">
                    <a:alpha val="34902"/>
                  </a:srgbClr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AutoShape 13">
                <a:extLst>
                  <a:ext uri="{FF2B5EF4-FFF2-40B4-BE49-F238E27FC236}">
                    <a16:creationId xmlns:a16="http://schemas.microsoft.com/office/drawing/2014/main" id="{A19E3556-60EC-2323-F7FB-0F9195125AD0}"/>
                  </a:ext>
                </a:extLst>
              </p:cNvPr>
              <p:cNvSpPr/>
              <p:nvPr/>
            </p:nvSpPr>
            <p:spPr>
              <a:xfrm>
                <a:off x="8915400" y="8110111"/>
                <a:ext cx="4188542" cy="0"/>
              </a:xfrm>
              <a:prstGeom prst="line">
                <a:avLst/>
              </a:prstGeom>
              <a:ln w="9525" cap="rnd">
                <a:solidFill>
                  <a:srgbClr val="000000">
                    <a:alpha val="34902"/>
                  </a:srgbClr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AutoShape 14">
                <a:extLst>
                  <a:ext uri="{FF2B5EF4-FFF2-40B4-BE49-F238E27FC236}">
                    <a16:creationId xmlns:a16="http://schemas.microsoft.com/office/drawing/2014/main" id="{DA23BCEB-A21A-53E7-A612-2A5F42B5B36B}"/>
                  </a:ext>
                </a:extLst>
              </p:cNvPr>
              <p:cNvSpPr/>
              <p:nvPr/>
            </p:nvSpPr>
            <p:spPr>
              <a:xfrm>
                <a:off x="8915400" y="8833146"/>
                <a:ext cx="4188542" cy="0"/>
              </a:xfrm>
              <a:prstGeom prst="line">
                <a:avLst/>
              </a:prstGeom>
              <a:ln w="9525" cap="rnd">
                <a:solidFill>
                  <a:srgbClr val="000000">
                    <a:alpha val="34902"/>
                  </a:srgbClr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AutoShape 15">
                <a:extLst>
                  <a:ext uri="{FF2B5EF4-FFF2-40B4-BE49-F238E27FC236}">
                    <a16:creationId xmlns:a16="http://schemas.microsoft.com/office/drawing/2014/main" id="{70374308-AC0F-9922-16A2-505F5255EF68}"/>
                  </a:ext>
                </a:extLst>
              </p:cNvPr>
              <p:cNvSpPr/>
              <p:nvPr/>
            </p:nvSpPr>
            <p:spPr>
              <a:xfrm>
                <a:off x="8915400" y="9556181"/>
                <a:ext cx="4188542" cy="0"/>
              </a:xfrm>
              <a:prstGeom prst="line">
                <a:avLst/>
              </a:prstGeom>
              <a:ln w="9525" cap="rnd">
                <a:solidFill>
                  <a:srgbClr val="000000">
                    <a:alpha val="34902"/>
                  </a:srgbClr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3" name="TextBox 23">
              <a:extLst>
                <a:ext uri="{FF2B5EF4-FFF2-40B4-BE49-F238E27FC236}">
                  <a16:creationId xmlns:a16="http://schemas.microsoft.com/office/drawing/2014/main" id="{2070718A-A16B-7E17-176A-B14B3B20FE1B}"/>
                </a:ext>
              </a:extLst>
            </p:cNvPr>
            <p:cNvSpPr txBox="1"/>
            <p:nvPr/>
          </p:nvSpPr>
          <p:spPr>
            <a:xfrm>
              <a:off x="8239011" y="8859308"/>
              <a:ext cx="3904940" cy="5003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4399"/>
                </a:lnSpc>
                <a:spcBef>
                  <a:spcPct val="0"/>
                </a:spcBef>
              </a:pPr>
              <a:r>
                <a:rPr lang="ko-KR" altLang="en-US" sz="2199" b="1" u="none" strike="noStrike" dirty="0">
                  <a:solidFill>
                    <a:srgbClr val="02967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평가내용</a:t>
              </a:r>
              <a:endParaRPr lang="en-US" sz="2199" b="1" u="none" strike="noStrike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endParaRPr>
            </a:p>
          </p:txBody>
        </p:sp>
        <p:sp>
          <p:nvSpPr>
            <p:cNvPr id="54" name="TextBox 24">
              <a:extLst>
                <a:ext uri="{FF2B5EF4-FFF2-40B4-BE49-F238E27FC236}">
                  <a16:creationId xmlns:a16="http://schemas.microsoft.com/office/drawing/2014/main" id="{ABA89716-AC9B-1048-5099-D140EA1F8E42}"/>
                </a:ext>
              </a:extLst>
            </p:cNvPr>
            <p:cNvSpPr txBox="1"/>
            <p:nvPr/>
          </p:nvSpPr>
          <p:spPr>
            <a:xfrm>
              <a:off x="8239011" y="8138486"/>
              <a:ext cx="3904940" cy="501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4399"/>
                </a:lnSpc>
                <a:spcBef>
                  <a:spcPct val="0"/>
                </a:spcBef>
              </a:pPr>
              <a:r>
                <a:rPr lang="ko-KR" altLang="en-US" sz="2199" b="1" u="none" strike="noStrike" dirty="0">
                  <a:solidFill>
                    <a:srgbClr val="02967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지역사회 간호계획</a:t>
              </a:r>
              <a:endParaRPr lang="en-US" sz="2199" b="1" u="none" strike="noStrike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endParaRPr>
            </a:p>
          </p:txBody>
        </p:sp>
        <p:sp>
          <p:nvSpPr>
            <p:cNvPr id="55" name="TextBox 25">
              <a:extLst>
                <a:ext uri="{FF2B5EF4-FFF2-40B4-BE49-F238E27FC236}">
                  <a16:creationId xmlns:a16="http://schemas.microsoft.com/office/drawing/2014/main" id="{A51BFA7E-BEA9-0F25-1296-45EA86622461}"/>
                </a:ext>
              </a:extLst>
            </p:cNvPr>
            <p:cNvSpPr txBox="1"/>
            <p:nvPr/>
          </p:nvSpPr>
          <p:spPr>
            <a:xfrm>
              <a:off x="8239011" y="7417663"/>
              <a:ext cx="3904940" cy="501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4399"/>
                </a:lnSpc>
                <a:spcBef>
                  <a:spcPct val="0"/>
                </a:spcBef>
              </a:pPr>
              <a:r>
                <a:rPr lang="ko-KR" altLang="en-US" sz="2199" b="1" u="none" strike="noStrike" dirty="0">
                  <a:solidFill>
                    <a:srgbClr val="02967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지역사회 목표설정</a:t>
              </a:r>
              <a:endParaRPr lang="en-US" sz="2199" b="1" u="none" strike="noStrike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endParaRPr>
            </a:p>
          </p:txBody>
        </p:sp>
        <p:sp>
          <p:nvSpPr>
            <p:cNvPr id="56" name="TextBox 26">
              <a:extLst>
                <a:ext uri="{FF2B5EF4-FFF2-40B4-BE49-F238E27FC236}">
                  <a16:creationId xmlns:a16="http://schemas.microsoft.com/office/drawing/2014/main" id="{2EAF2155-52DA-3BF6-F440-4260DA43CB07}"/>
                </a:ext>
              </a:extLst>
            </p:cNvPr>
            <p:cNvSpPr txBox="1"/>
            <p:nvPr/>
          </p:nvSpPr>
          <p:spPr>
            <a:xfrm>
              <a:off x="8239011" y="6696840"/>
              <a:ext cx="3904940" cy="501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4399"/>
                </a:lnSpc>
                <a:spcBef>
                  <a:spcPct val="0"/>
                </a:spcBef>
              </a:pPr>
              <a:r>
                <a:rPr lang="ko-KR" altLang="en-US" sz="2199" b="1" u="none" strike="noStrike" dirty="0">
                  <a:solidFill>
                    <a:srgbClr val="02967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지역사회 간호우선순위 결정</a:t>
              </a:r>
              <a:endParaRPr lang="en-US" sz="2199" b="1" u="none" strike="noStrike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endParaRPr>
            </a:p>
          </p:txBody>
        </p:sp>
        <p:sp>
          <p:nvSpPr>
            <p:cNvPr id="57" name="TextBox 27">
              <a:extLst>
                <a:ext uri="{FF2B5EF4-FFF2-40B4-BE49-F238E27FC236}">
                  <a16:creationId xmlns:a16="http://schemas.microsoft.com/office/drawing/2014/main" id="{6DA44BCE-70BB-973B-AAC3-F8480CE587EC}"/>
                </a:ext>
              </a:extLst>
            </p:cNvPr>
            <p:cNvSpPr txBox="1"/>
            <p:nvPr/>
          </p:nvSpPr>
          <p:spPr>
            <a:xfrm>
              <a:off x="8239011" y="5976017"/>
              <a:ext cx="3904940" cy="501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4399"/>
                </a:lnSpc>
                <a:spcBef>
                  <a:spcPct val="0"/>
                </a:spcBef>
              </a:pPr>
              <a:r>
                <a:rPr lang="ko-KR" altLang="en-US" sz="2199" b="1" u="none" strike="noStrike" dirty="0">
                  <a:solidFill>
                    <a:srgbClr val="02967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지역사회 간호진단</a:t>
              </a:r>
              <a:endParaRPr lang="en-US" sz="2199" b="1" u="none" strike="noStrike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endParaRPr>
            </a:p>
          </p:txBody>
        </p:sp>
        <p:sp>
          <p:nvSpPr>
            <p:cNvPr id="58" name="TextBox 28">
              <a:extLst>
                <a:ext uri="{FF2B5EF4-FFF2-40B4-BE49-F238E27FC236}">
                  <a16:creationId xmlns:a16="http://schemas.microsoft.com/office/drawing/2014/main" id="{C086C8ED-1185-45AE-92C9-DC907F726A01}"/>
                </a:ext>
              </a:extLst>
            </p:cNvPr>
            <p:cNvSpPr txBox="1"/>
            <p:nvPr/>
          </p:nvSpPr>
          <p:spPr>
            <a:xfrm>
              <a:off x="8239011" y="5255194"/>
              <a:ext cx="3904940" cy="501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4399"/>
                </a:lnSpc>
                <a:spcBef>
                  <a:spcPct val="0"/>
                </a:spcBef>
              </a:pPr>
              <a:r>
                <a:rPr lang="ko-KR" altLang="en-US" sz="2199" b="1" dirty="0">
                  <a:solidFill>
                    <a:srgbClr val="02967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지역사회 자료</a:t>
              </a:r>
              <a:endParaRPr lang="en-US" sz="2199" b="1" u="none" strike="noStrike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endParaRPr>
            </a:p>
          </p:txBody>
        </p:sp>
        <p:sp>
          <p:nvSpPr>
            <p:cNvPr id="59" name="TextBox 29">
              <a:extLst>
                <a:ext uri="{FF2B5EF4-FFF2-40B4-BE49-F238E27FC236}">
                  <a16:creationId xmlns:a16="http://schemas.microsoft.com/office/drawing/2014/main" id="{D3AFA94A-9531-FD5C-E25C-48FDC2ED4735}"/>
                </a:ext>
              </a:extLst>
            </p:cNvPr>
            <p:cNvSpPr txBox="1"/>
            <p:nvPr/>
          </p:nvSpPr>
          <p:spPr>
            <a:xfrm>
              <a:off x="8239011" y="4534372"/>
              <a:ext cx="3904940" cy="501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4399"/>
                </a:lnSpc>
                <a:spcBef>
                  <a:spcPct val="0"/>
                </a:spcBef>
              </a:pPr>
              <a:r>
                <a:rPr lang="ko-KR" altLang="en-US" sz="2199" b="1" u="none" strike="noStrike" dirty="0">
                  <a:solidFill>
                    <a:srgbClr val="02967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보건소 사업 안내</a:t>
              </a:r>
              <a:endParaRPr lang="en-US" sz="2199" b="1" u="none" strike="noStrike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endParaRPr>
            </a:p>
          </p:txBody>
        </p:sp>
        <p:sp>
          <p:nvSpPr>
            <p:cNvPr id="60" name="TextBox 30">
              <a:extLst>
                <a:ext uri="{FF2B5EF4-FFF2-40B4-BE49-F238E27FC236}">
                  <a16:creationId xmlns:a16="http://schemas.microsoft.com/office/drawing/2014/main" id="{F3958552-97F5-79A7-CA11-CF9C0E1B735A}"/>
                </a:ext>
              </a:extLst>
            </p:cNvPr>
            <p:cNvSpPr txBox="1"/>
            <p:nvPr/>
          </p:nvSpPr>
          <p:spPr>
            <a:xfrm>
              <a:off x="8239011" y="3813549"/>
              <a:ext cx="3904940" cy="501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4399"/>
                </a:lnSpc>
                <a:spcBef>
                  <a:spcPct val="0"/>
                </a:spcBef>
              </a:pPr>
              <a:r>
                <a:rPr lang="ko-KR" altLang="en-US" sz="2199" b="1" u="none" strike="noStrike" dirty="0">
                  <a:solidFill>
                    <a:srgbClr val="02967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rPr>
                <a:t>문헌고찰</a:t>
              </a:r>
              <a:endParaRPr lang="en-US" sz="2199" b="1" u="none" strike="noStrike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endParaRPr>
            </a:p>
          </p:txBody>
        </p:sp>
        <p:sp>
          <p:nvSpPr>
            <p:cNvPr id="61" name="TextBox 31">
              <a:extLst>
                <a:ext uri="{FF2B5EF4-FFF2-40B4-BE49-F238E27FC236}">
                  <a16:creationId xmlns:a16="http://schemas.microsoft.com/office/drawing/2014/main" id="{C0EABFD7-F170-BAF6-049D-F062DEBA50AC}"/>
                </a:ext>
              </a:extLst>
            </p:cNvPr>
            <p:cNvSpPr txBox="1"/>
            <p:nvPr/>
          </p:nvSpPr>
          <p:spPr>
            <a:xfrm>
              <a:off x="7204313" y="8888219"/>
              <a:ext cx="555466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4"/>
                </a:lnSpc>
              </a:pPr>
              <a:r>
                <a:rPr lang="en-US" sz="2499" b="1" i="1">
                  <a:solidFill>
                    <a:srgbClr val="FFFFFF"/>
                  </a:solidFill>
                  <a:latin typeface="Open Sans Bold Italics"/>
                  <a:ea typeface="Open Sans Bold Italics"/>
                  <a:cs typeface="Open Sans Bold Italics"/>
                  <a:sym typeface="Open Sans Bold Italics"/>
                </a:rPr>
                <a:t>08</a:t>
              </a:r>
            </a:p>
          </p:txBody>
        </p:sp>
        <p:sp>
          <p:nvSpPr>
            <p:cNvPr id="62" name="TextBox 32">
              <a:extLst>
                <a:ext uri="{FF2B5EF4-FFF2-40B4-BE49-F238E27FC236}">
                  <a16:creationId xmlns:a16="http://schemas.microsoft.com/office/drawing/2014/main" id="{EB034E4B-7307-8CAC-B635-AC848C15951C}"/>
                </a:ext>
              </a:extLst>
            </p:cNvPr>
            <p:cNvSpPr txBox="1"/>
            <p:nvPr/>
          </p:nvSpPr>
          <p:spPr>
            <a:xfrm>
              <a:off x="7204313" y="8167396"/>
              <a:ext cx="555466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4"/>
                </a:lnSpc>
              </a:pPr>
              <a:r>
                <a:rPr lang="en-US" sz="2499" b="1" i="1">
                  <a:solidFill>
                    <a:srgbClr val="FFFFFF"/>
                  </a:solidFill>
                  <a:latin typeface="Open Sans Bold Italics"/>
                  <a:ea typeface="Open Sans Bold Italics"/>
                  <a:cs typeface="Open Sans Bold Italics"/>
                  <a:sym typeface="Open Sans Bold Italics"/>
                </a:rPr>
                <a:t>07</a:t>
              </a:r>
            </a:p>
          </p:txBody>
        </p:sp>
        <p:sp>
          <p:nvSpPr>
            <p:cNvPr id="63" name="TextBox 33">
              <a:extLst>
                <a:ext uri="{FF2B5EF4-FFF2-40B4-BE49-F238E27FC236}">
                  <a16:creationId xmlns:a16="http://schemas.microsoft.com/office/drawing/2014/main" id="{5AA6C713-2398-67F8-DB09-B2DCF0639EC4}"/>
                </a:ext>
              </a:extLst>
            </p:cNvPr>
            <p:cNvSpPr txBox="1"/>
            <p:nvPr/>
          </p:nvSpPr>
          <p:spPr>
            <a:xfrm>
              <a:off x="7204313" y="7446573"/>
              <a:ext cx="555466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4"/>
                </a:lnSpc>
              </a:pPr>
              <a:r>
                <a:rPr lang="en-US" sz="2499" b="1" i="1">
                  <a:solidFill>
                    <a:srgbClr val="FFFFFF"/>
                  </a:solidFill>
                  <a:latin typeface="Open Sans Bold Italics"/>
                  <a:ea typeface="Open Sans Bold Italics"/>
                  <a:cs typeface="Open Sans Bold Italics"/>
                  <a:sym typeface="Open Sans Bold Italics"/>
                </a:rPr>
                <a:t>06</a:t>
              </a:r>
            </a:p>
          </p:txBody>
        </p:sp>
        <p:sp>
          <p:nvSpPr>
            <p:cNvPr id="64" name="TextBox 34">
              <a:extLst>
                <a:ext uri="{FF2B5EF4-FFF2-40B4-BE49-F238E27FC236}">
                  <a16:creationId xmlns:a16="http://schemas.microsoft.com/office/drawing/2014/main" id="{0D4AC67C-01C1-8228-8954-9DDD18C9F904}"/>
                </a:ext>
              </a:extLst>
            </p:cNvPr>
            <p:cNvSpPr txBox="1"/>
            <p:nvPr/>
          </p:nvSpPr>
          <p:spPr>
            <a:xfrm>
              <a:off x="7204313" y="6725750"/>
              <a:ext cx="555466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4"/>
                </a:lnSpc>
              </a:pPr>
              <a:r>
                <a:rPr lang="en-US" sz="2499" b="1" i="1">
                  <a:solidFill>
                    <a:srgbClr val="FFFFFF"/>
                  </a:solidFill>
                  <a:latin typeface="Open Sans Bold Italics"/>
                  <a:ea typeface="Open Sans Bold Italics"/>
                  <a:cs typeface="Open Sans Bold Italics"/>
                  <a:sym typeface="Open Sans Bold Italics"/>
                </a:rPr>
                <a:t>05</a:t>
              </a:r>
            </a:p>
          </p:txBody>
        </p:sp>
        <p:sp>
          <p:nvSpPr>
            <p:cNvPr id="65" name="TextBox 35">
              <a:extLst>
                <a:ext uri="{FF2B5EF4-FFF2-40B4-BE49-F238E27FC236}">
                  <a16:creationId xmlns:a16="http://schemas.microsoft.com/office/drawing/2014/main" id="{BE9F7288-B25D-1066-7F7C-8A61A561F423}"/>
                </a:ext>
              </a:extLst>
            </p:cNvPr>
            <p:cNvSpPr txBox="1"/>
            <p:nvPr/>
          </p:nvSpPr>
          <p:spPr>
            <a:xfrm>
              <a:off x="7204313" y="6004927"/>
              <a:ext cx="555466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4"/>
                </a:lnSpc>
              </a:pPr>
              <a:r>
                <a:rPr lang="en-US" sz="2499" b="1" i="1">
                  <a:solidFill>
                    <a:srgbClr val="FFFFFF"/>
                  </a:solidFill>
                  <a:latin typeface="Open Sans Bold Italics"/>
                  <a:ea typeface="Open Sans Bold Italics"/>
                  <a:cs typeface="Open Sans Bold Italics"/>
                  <a:sym typeface="Open Sans Bold Italics"/>
                </a:rPr>
                <a:t>04</a:t>
              </a:r>
            </a:p>
          </p:txBody>
        </p:sp>
        <p:sp>
          <p:nvSpPr>
            <p:cNvPr id="66" name="TextBox 36">
              <a:extLst>
                <a:ext uri="{FF2B5EF4-FFF2-40B4-BE49-F238E27FC236}">
                  <a16:creationId xmlns:a16="http://schemas.microsoft.com/office/drawing/2014/main" id="{B4870E70-B6A8-65C1-E6CA-B555CD99EC85}"/>
                </a:ext>
              </a:extLst>
            </p:cNvPr>
            <p:cNvSpPr txBox="1"/>
            <p:nvPr/>
          </p:nvSpPr>
          <p:spPr>
            <a:xfrm>
              <a:off x="7204313" y="5284104"/>
              <a:ext cx="555466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4"/>
                </a:lnSpc>
              </a:pPr>
              <a:r>
                <a:rPr lang="en-US" sz="2499" b="1" i="1">
                  <a:solidFill>
                    <a:srgbClr val="FFFFFF"/>
                  </a:solidFill>
                  <a:latin typeface="Open Sans Bold Italics"/>
                  <a:ea typeface="Open Sans Bold Italics"/>
                  <a:cs typeface="Open Sans Bold Italics"/>
                  <a:sym typeface="Open Sans Bold Italics"/>
                </a:rPr>
                <a:t>03</a:t>
              </a:r>
            </a:p>
          </p:txBody>
        </p:sp>
        <p:sp>
          <p:nvSpPr>
            <p:cNvPr id="67" name="TextBox 37">
              <a:extLst>
                <a:ext uri="{FF2B5EF4-FFF2-40B4-BE49-F238E27FC236}">
                  <a16:creationId xmlns:a16="http://schemas.microsoft.com/office/drawing/2014/main" id="{043D0FCE-9CA5-78B5-BE1E-18E0AE4DD2C1}"/>
                </a:ext>
              </a:extLst>
            </p:cNvPr>
            <p:cNvSpPr txBox="1"/>
            <p:nvPr/>
          </p:nvSpPr>
          <p:spPr>
            <a:xfrm>
              <a:off x="7204313" y="4563282"/>
              <a:ext cx="555466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4"/>
                </a:lnSpc>
              </a:pPr>
              <a:r>
                <a:rPr lang="en-US" sz="2499" b="1" i="1">
                  <a:solidFill>
                    <a:srgbClr val="FFFFFF"/>
                  </a:solidFill>
                  <a:latin typeface="Open Sans Bold Italics"/>
                  <a:ea typeface="Open Sans Bold Italics"/>
                  <a:cs typeface="Open Sans Bold Italics"/>
                  <a:sym typeface="Open Sans Bold Italics"/>
                </a:rPr>
                <a:t>02</a:t>
              </a:r>
            </a:p>
          </p:txBody>
        </p:sp>
        <p:sp>
          <p:nvSpPr>
            <p:cNvPr id="68" name="TextBox 38">
              <a:extLst>
                <a:ext uri="{FF2B5EF4-FFF2-40B4-BE49-F238E27FC236}">
                  <a16:creationId xmlns:a16="http://schemas.microsoft.com/office/drawing/2014/main" id="{67B743D1-8DFC-6502-D021-20B8F459F5C0}"/>
                </a:ext>
              </a:extLst>
            </p:cNvPr>
            <p:cNvSpPr txBox="1"/>
            <p:nvPr/>
          </p:nvSpPr>
          <p:spPr>
            <a:xfrm>
              <a:off x="7204313" y="3842459"/>
              <a:ext cx="555466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4"/>
                </a:lnSpc>
              </a:pPr>
              <a:r>
                <a:rPr lang="en-US" sz="2499" b="1" i="1">
                  <a:solidFill>
                    <a:srgbClr val="FFFFFF"/>
                  </a:solidFill>
                  <a:latin typeface="Open Sans Bold Italics"/>
                  <a:ea typeface="Open Sans Bold Italics"/>
                  <a:cs typeface="Open Sans Bold Italics"/>
                  <a:sym typeface="Open Sans Bold Italics"/>
                </a:rPr>
                <a:t>01</a:t>
              </a:r>
            </a:p>
          </p:txBody>
        </p:sp>
        <p:sp>
          <p:nvSpPr>
            <p:cNvPr id="99" name="TextBox 39">
              <a:extLst>
                <a:ext uri="{FF2B5EF4-FFF2-40B4-BE49-F238E27FC236}">
                  <a16:creationId xmlns:a16="http://schemas.microsoft.com/office/drawing/2014/main" id="{1E900AC2-97C5-0BBC-9ED3-13B918CB9977}"/>
                </a:ext>
              </a:extLst>
            </p:cNvPr>
            <p:cNvSpPr txBox="1"/>
            <p:nvPr/>
          </p:nvSpPr>
          <p:spPr>
            <a:xfrm>
              <a:off x="6801026" y="2940562"/>
              <a:ext cx="2032973" cy="615553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ko-KR" sz="4000" b="1" i="1" dirty="0"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Ⅱ. </a:t>
              </a:r>
              <a:r>
                <a:rPr lang="ko-KR" altLang="en-US" sz="4000" b="1" dirty="0"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Oswald Bold"/>
                  <a:sym typeface="Oswald Bold"/>
                </a:rPr>
                <a:t>본론</a:t>
              </a:r>
              <a:endParaRPr lang="en-US" sz="4000" b="1" dirty="0">
                <a:latin typeface="Noto Sans KR SemiBold" panose="020B0200000000000000" pitchFamily="50" charset="-127"/>
                <a:ea typeface="Noto Sans KR SemiBold" panose="020B0200000000000000" pitchFamily="50" charset="-127"/>
                <a:cs typeface="Oswald Bold"/>
                <a:sym typeface="Oswald Bold"/>
              </a:endParaRP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0B6A8F24-E7B6-4318-BB32-512B940E40A8}"/>
              </a:ext>
            </a:extLst>
          </p:cNvPr>
          <p:cNvGrpSpPr/>
          <p:nvPr/>
        </p:nvGrpSpPr>
        <p:grpSpPr>
          <a:xfrm>
            <a:off x="1124981" y="2940563"/>
            <a:ext cx="3714796" cy="2319057"/>
            <a:chOff x="1124981" y="2940563"/>
            <a:chExt cx="3714796" cy="2319057"/>
          </a:xfrm>
        </p:grpSpPr>
        <p:sp>
          <p:nvSpPr>
            <p:cNvPr id="98" name="TextBox 39">
              <a:extLst>
                <a:ext uri="{FF2B5EF4-FFF2-40B4-BE49-F238E27FC236}">
                  <a16:creationId xmlns:a16="http://schemas.microsoft.com/office/drawing/2014/main" id="{8E01468E-8F08-CFD8-9413-6FCEEF88D59D}"/>
                </a:ext>
              </a:extLst>
            </p:cNvPr>
            <p:cNvSpPr txBox="1"/>
            <p:nvPr/>
          </p:nvSpPr>
          <p:spPr>
            <a:xfrm>
              <a:off x="1133148" y="2940563"/>
              <a:ext cx="1811720" cy="615553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ko-KR" sz="4000" b="1" i="1" dirty="0"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Ⅰ. </a:t>
              </a:r>
              <a:r>
                <a:rPr lang="ko-KR" altLang="en-US" sz="4000" b="1" dirty="0">
                  <a:latin typeface="Noto Sans KR SemiBold" panose="020B0200000000000000" pitchFamily="50" charset="-127"/>
                  <a:ea typeface="Noto Sans KR SemiBold" panose="020B0200000000000000" pitchFamily="50" charset="-127"/>
                  <a:cs typeface="Oswald Bold"/>
                  <a:sym typeface="Oswald Bold"/>
                </a:rPr>
                <a:t>서론</a:t>
              </a:r>
              <a:endParaRPr lang="en-US" sz="4000" b="1" dirty="0">
                <a:latin typeface="Noto Sans KR SemiBold" panose="020B0200000000000000" pitchFamily="50" charset="-127"/>
                <a:ea typeface="Noto Sans KR SemiBold" panose="020B0200000000000000" pitchFamily="50" charset="-127"/>
                <a:cs typeface="Oswald Bold"/>
                <a:sym typeface="Oswald Bold"/>
              </a:endParaRPr>
            </a:p>
          </p:txBody>
        </p:sp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F856D5E1-A773-2A07-D8CA-54F54D3F9255}"/>
                </a:ext>
              </a:extLst>
            </p:cNvPr>
            <p:cNvGrpSpPr/>
            <p:nvPr/>
          </p:nvGrpSpPr>
          <p:grpSpPr>
            <a:xfrm>
              <a:off x="1124981" y="3771901"/>
              <a:ext cx="3714796" cy="1487719"/>
              <a:chOff x="1124981" y="3771901"/>
              <a:chExt cx="3714796" cy="1487719"/>
            </a:xfrm>
          </p:grpSpPr>
          <p:grpSp>
            <p:nvGrpSpPr>
              <p:cNvPr id="4" name="Group 4"/>
              <p:cNvGrpSpPr/>
              <p:nvPr/>
            </p:nvGrpSpPr>
            <p:grpSpPr>
              <a:xfrm>
                <a:off x="1124981" y="3771901"/>
                <a:ext cx="1141743" cy="1483294"/>
                <a:chOff x="0" y="0"/>
                <a:chExt cx="300706" cy="1523432"/>
              </a:xfrm>
            </p:grpSpPr>
            <p:sp>
              <p:nvSpPr>
                <p:cNvPr id="5" name="Freeform 5"/>
                <p:cNvSpPr/>
                <p:nvPr/>
              </p:nvSpPr>
              <p:spPr>
                <a:xfrm>
                  <a:off x="0" y="0"/>
                  <a:ext cx="300706" cy="15234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06" h="1523432">
                      <a:moveTo>
                        <a:pt x="0" y="0"/>
                      </a:moveTo>
                      <a:lnTo>
                        <a:pt x="300706" y="0"/>
                      </a:lnTo>
                      <a:lnTo>
                        <a:pt x="300706" y="1523432"/>
                      </a:lnTo>
                      <a:lnTo>
                        <a:pt x="0" y="1523432"/>
                      </a:lnTo>
                      <a:close/>
                    </a:path>
                  </a:pathLst>
                </a:custGeom>
                <a:solidFill>
                  <a:srgbClr val="029673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" name="TextBox 6"/>
                <p:cNvSpPr txBox="1"/>
                <p:nvPr/>
              </p:nvSpPr>
              <p:spPr>
                <a:xfrm>
                  <a:off x="0" y="-66675"/>
                  <a:ext cx="300706" cy="1590107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02"/>
                    </a:lnSpc>
                  </a:pPr>
                  <a:endParaRPr/>
                </a:p>
              </p:txBody>
            </p:sp>
          </p:grpSp>
          <p:sp>
            <p:nvSpPr>
              <p:cNvPr id="29" name="TextBox 29"/>
              <p:cNvSpPr txBox="1"/>
              <p:nvPr/>
            </p:nvSpPr>
            <p:spPr>
              <a:xfrm>
                <a:off x="2562966" y="4534373"/>
                <a:ext cx="1960698" cy="5019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1" indent="0" algn="l">
                  <a:lnSpc>
                    <a:spcPts val="4399"/>
                  </a:lnSpc>
                  <a:spcBef>
                    <a:spcPct val="0"/>
                  </a:spcBef>
                </a:pPr>
                <a:r>
                  <a:rPr lang="ko-KR" altLang="en-US" sz="2199" b="1" u="none" strike="noStrike" dirty="0">
                    <a:solidFill>
                      <a:srgbClr val="029673"/>
                    </a:solidFill>
                    <a:latin typeface="TDTD순고딕 Bold"/>
                    <a:ea typeface="TDTD순고딕 Bold"/>
                    <a:cs typeface="TDTD순고딕 Bold"/>
                    <a:sym typeface="TDTD순고딕 Bold"/>
                  </a:rPr>
                  <a:t>사업의 목적</a:t>
                </a:r>
                <a:endParaRPr lang="en-US" sz="2199" b="1" u="none" strike="noStrike" dirty="0">
                  <a:solidFill>
                    <a:srgbClr val="02967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endParaRPr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2562966" y="3813550"/>
                <a:ext cx="2237634" cy="50198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1" indent="0" algn="l">
                  <a:lnSpc>
                    <a:spcPts val="4399"/>
                  </a:lnSpc>
                  <a:spcBef>
                    <a:spcPct val="0"/>
                  </a:spcBef>
                </a:pPr>
                <a:r>
                  <a:rPr lang="ko-KR" altLang="en-US" sz="2199" b="1" u="none" strike="noStrike" dirty="0">
                    <a:solidFill>
                      <a:srgbClr val="029673"/>
                    </a:solidFill>
                    <a:latin typeface="TDTD순고딕 Bold"/>
                    <a:ea typeface="TDTD순고딕 Bold"/>
                    <a:cs typeface="TDTD순고딕 Bold"/>
                    <a:sym typeface="TDTD순고딕 Bold"/>
                  </a:rPr>
                  <a:t>사업의 필요성</a:t>
                </a:r>
                <a:endParaRPr lang="en-US" sz="2199" b="1" u="none" strike="noStrike" dirty="0">
                  <a:solidFill>
                    <a:srgbClr val="029673"/>
                  </a:solidFill>
                  <a:latin typeface="TDTD순고딕 Bold"/>
                  <a:ea typeface="TDTD순고딕 Bold"/>
                  <a:cs typeface="TDTD순고딕 Bold"/>
                  <a:sym typeface="TDTD순고딕 Bold"/>
                </a:endParaRPr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1528268" y="4563282"/>
                <a:ext cx="555466" cy="47307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924"/>
                  </a:lnSpc>
                </a:pPr>
                <a:r>
                  <a:rPr lang="en-US" sz="2499" b="1" i="1">
                    <a:solidFill>
                      <a:srgbClr val="FFFFFF"/>
                    </a:solidFill>
                    <a:latin typeface="Open Sans Bold Italics"/>
                    <a:ea typeface="Open Sans Bold Italics"/>
                    <a:cs typeface="Open Sans Bold Italics"/>
                    <a:sym typeface="Open Sans Bold Italics"/>
                  </a:rPr>
                  <a:t>02</a:t>
                </a:r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1528268" y="3842459"/>
                <a:ext cx="555466" cy="47307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924"/>
                  </a:lnSpc>
                </a:pPr>
                <a:r>
                  <a:rPr lang="en-US" sz="2499" b="1" i="1">
                    <a:solidFill>
                      <a:srgbClr val="FFFFFF"/>
                    </a:solidFill>
                    <a:latin typeface="Open Sans Bold Italics"/>
                    <a:ea typeface="Open Sans Bold Italics"/>
                    <a:cs typeface="Open Sans Bold Italics"/>
                    <a:sym typeface="Open Sans Bold Italics"/>
                  </a:rPr>
                  <a:t>01</a:t>
                </a:r>
              </a:p>
            </p:txBody>
          </p:sp>
          <p:sp>
            <p:nvSpPr>
              <p:cNvPr id="114" name="AutoShape 7">
                <a:extLst>
                  <a:ext uri="{FF2B5EF4-FFF2-40B4-BE49-F238E27FC236}">
                    <a16:creationId xmlns:a16="http://schemas.microsoft.com/office/drawing/2014/main" id="{3F85A1D3-8243-6A6C-E622-C5AD3290139F}"/>
                  </a:ext>
                </a:extLst>
              </p:cNvPr>
              <p:cNvSpPr/>
              <p:nvPr/>
            </p:nvSpPr>
            <p:spPr>
              <a:xfrm>
                <a:off x="2483738" y="4536584"/>
                <a:ext cx="2356039" cy="0"/>
              </a:xfrm>
              <a:prstGeom prst="line">
                <a:avLst/>
              </a:prstGeom>
              <a:ln w="9525" cap="rnd">
                <a:solidFill>
                  <a:srgbClr val="000000">
                    <a:alpha val="34902"/>
                  </a:srgbClr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AutoShape 8">
                <a:extLst>
                  <a:ext uri="{FF2B5EF4-FFF2-40B4-BE49-F238E27FC236}">
                    <a16:creationId xmlns:a16="http://schemas.microsoft.com/office/drawing/2014/main" id="{3D855A01-F9BB-58A6-CF98-AED9E7649992}"/>
                  </a:ext>
                </a:extLst>
              </p:cNvPr>
              <p:cNvSpPr/>
              <p:nvPr/>
            </p:nvSpPr>
            <p:spPr>
              <a:xfrm>
                <a:off x="2483738" y="3813549"/>
                <a:ext cx="2356039" cy="0"/>
              </a:xfrm>
              <a:prstGeom prst="line">
                <a:avLst/>
              </a:prstGeom>
              <a:ln w="9525" cap="rnd">
                <a:solidFill>
                  <a:srgbClr val="000000">
                    <a:alpha val="34902"/>
                  </a:srgbClr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AutoShape 9">
                <a:extLst>
                  <a:ext uri="{FF2B5EF4-FFF2-40B4-BE49-F238E27FC236}">
                    <a16:creationId xmlns:a16="http://schemas.microsoft.com/office/drawing/2014/main" id="{2A2EE817-87B6-344D-75FC-B7D3AEC5D018}"/>
                  </a:ext>
                </a:extLst>
              </p:cNvPr>
              <p:cNvSpPr/>
              <p:nvPr/>
            </p:nvSpPr>
            <p:spPr>
              <a:xfrm>
                <a:off x="2483738" y="5259620"/>
                <a:ext cx="2356039" cy="0"/>
              </a:xfrm>
              <a:prstGeom prst="line">
                <a:avLst/>
              </a:prstGeom>
              <a:ln w="9525" cap="rnd">
                <a:solidFill>
                  <a:srgbClr val="000000">
                    <a:alpha val="34902"/>
                  </a:srgbClr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00" name="TextBox 39">
            <a:extLst>
              <a:ext uri="{FF2B5EF4-FFF2-40B4-BE49-F238E27FC236}">
                <a16:creationId xmlns:a16="http://schemas.microsoft.com/office/drawing/2014/main" id="{146F0E9F-A971-5ACC-FFD5-1DECB3D1E6E8}"/>
              </a:ext>
            </a:extLst>
          </p:cNvPr>
          <p:cNvSpPr txBox="1"/>
          <p:nvPr/>
        </p:nvSpPr>
        <p:spPr>
          <a:xfrm>
            <a:off x="13489290" y="2950589"/>
            <a:ext cx="2032973" cy="61555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altLang="ko-KR" sz="4000" i="1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Ⅲ.</a:t>
            </a:r>
            <a:r>
              <a:rPr lang="en-US" altLang="ko-KR" i="1" dirty="0"/>
              <a:t> </a:t>
            </a:r>
            <a:r>
              <a:rPr lang="ko-KR" altLang="en-US" sz="4000" b="1" dirty="0">
                <a:latin typeface="Noto Sans KR SemiBold" panose="020B0200000000000000" pitchFamily="50" charset="-127"/>
                <a:ea typeface="Noto Sans KR SemiBold" panose="020B0200000000000000" pitchFamily="50" charset="-127"/>
                <a:cs typeface="Oswald Bold"/>
                <a:sym typeface="Oswald Bold"/>
              </a:rPr>
              <a:t>결론</a:t>
            </a:r>
            <a:endParaRPr lang="en-US" sz="4000" b="1" dirty="0">
              <a:latin typeface="Noto Sans KR SemiBold" panose="020B0200000000000000" pitchFamily="50" charset="-127"/>
              <a:ea typeface="Noto Sans KR SemiBold" panose="020B0200000000000000" pitchFamily="50" charset="-127"/>
              <a:cs typeface="Oswald Bold"/>
              <a:sym typeface="Oswald Bold"/>
            </a:endParaRPr>
          </a:p>
        </p:txBody>
      </p:sp>
      <p:grpSp>
        <p:nvGrpSpPr>
          <p:cNvPr id="126" name="Group 4">
            <a:extLst>
              <a:ext uri="{FF2B5EF4-FFF2-40B4-BE49-F238E27FC236}">
                <a16:creationId xmlns:a16="http://schemas.microsoft.com/office/drawing/2014/main" id="{9C9C02E1-7E0B-64A4-86FC-C5B7E286841F}"/>
              </a:ext>
            </a:extLst>
          </p:cNvPr>
          <p:cNvGrpSpPr/>
          <p:nvPr/>
        </p:nvGrpSpPr>
        <p:grpSpPr>
          <a:xfrm>
            <a:off x="13423329" y="3767475"/>
            <a:ext cx="1141743" cy="795807"/>
            <a:chOff x="0" y="0"/>
            <a:chExt cx="300706" cy="1523432"/>
          </a:xfrm>
        </p:grpSpPr>
        <p:sp>
          <p:nvSpPr>
            <p:cNvPr id="134" name="Freeform 5">
              <a:extLst>
                <a:ext uri="{FF2B5EF4-FFF2-40B4-BE49-F238E27FC236}">
                  <a16:creationId xmlns:a16="http://schemas.microsoft.com/office/drawing/2014/main" id="{1697B44A-E240-638B-473B-E74F016F59D6}"/>
                </a:ext>
              </a:extLst>
            </p:cNvPr>
            <p:cNvSpPr/>
            <p:nvPr/>
          </p:nvSpPr>
          <p:spPr>
            <a:xfrm>
              <a:off x="0" y="0"/>
              <a:ext cx="300706" cy="1523432"/>
            </a:xfrm>
            <a:custGeom>
              <a:avLst/>
              <a:gdLst/>
              <a:ahLst/>
              <a:cxnLst/>
              <a:rect l="l" t="t" r="r" b="b"/>
              <a:pathLst>
                <a:path w="300706" h="1523432">
                  <a:moveTo>
                    <a:pt x="0" y="0"/>
                  </a:moveTo>
                  <a:lnTo>
                    <a:pt x="300706" y="0"/>
                  </a:lnTo>
                  <a:lnTo>
                    <a:pt x="300706" y="1523432"/>
                  </a:lnTo>
                  <a:lnTo>
                    <a:pt x="0" y="1523432"/>
                  </a:lnTo>
                  <a:close/>
                </a:path>
              </a:pathLst>
            </a:custGeom>
            <a:solidFill>
              <a:srgbClr val="02967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TextBox 6">
              <a:extLst>
                <a:ext uri="{FF2B5EF4-FFF2-40B4-BE49-F238E27FC236}">
                  <a16:creationId xmlns:a16="http://schemas.microsoft.com/office/drawing/2014/main" id="{ECEA44F2-441B-6D18-76CD-F36F67CD6D8F}"/>
                </a:ext>
              </a:extLst>
            </p:cNvPr>
            <p:cNvSpPr txBox="1"/>
            <p:nvPr/>
          </p:nvSpPr>
          <p:spPr>
            <a:xfrm>
              <a:off x="0" y="-66675"/>
              <a:ext cx="300706" cy="15901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sp>
        <p:nvSpPr>
          <p:cNvPr id="128" name="TextBox 30">
            <a:extLst>
              <a:ext uri="{FF2B5EF4-FFF2-40B4-BE49-F238E27FC236}">
                <a16:creationId xmlns:a16="http://schemas.microsoft.com/office/drawing/2014/main" id="{A8A68767-FF6E-867B-D6B3-486DA0A9C322}"/>
              </a:ext>
            </a:extLst>
          </p:cNvPr>
          <p:cNvSpPr txBox="1"/>
          <p:nvPr/>
        </p:nvSpPr>
        <p:spPr>
          <a:xfrm>
            <a:off x="14861314" y="3809124"/>
            <a:ext cx="2237634" cy="501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4399"/>
              </a:lnSpc>
              <a:spcBef>
                <a:spcPct val="0"/>
              </a:spcBef>
            </a:pPr>
            <a:r>
              <a:rPr lang="ko-KR" altLang="en-US" sz="2199" b="1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기대효과</a:t>
            </a:r>
            <a:endParaRPr lang="en-US" sz="2199" b="1" u="none" strike="noStrike" dirty="0">
              <a:solidFill>
                <a:srgbClr val="029673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</p:txBody>
      </p:sp>
      <p:sp>
        <p:nvSpPr>
          <p:cNvPr id="130" name="TextBox 38">
            <a:extLst>
              <a:ext uri="{FF2B5EF4-FFF2-40B4-BE49-F238E27FC236}">
                <a16:creationId xmlns:a16="http://schemas.microsoft.com/office/drawing/2014/main" id="{5F9E67A8-5E6E-C52B-B162-04F4D1B33D0F}"/>
              </a:ext>
            </a:extLst>
          </p:cNvPr>
          <p:cNvSpPr txBox="1"/>
          <p:nvPr/>
        </p:nvSpPr>
        <p:spPr>
          <a:xfrm>
            <a:off x="13840380" y="3928840"/>
            <a:ext cx="555466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4"/>
              </a:lnSpc>
            </a:pPr>
            <a:r>
              <a:rPr lang="en-US" sz="2499" b="1" i="1" dirty="0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01</a:t>
            </a:r>
          </a:p>
        </p:txBody>
      </p:sp>
      <p:sp>
        <p:nvSpPr>
          <p:cNvPr id="131" name="AutoShape 7">
            <a:extLst>
              <a:ext uri="{FF2B5EF4-FFF2-40B4-BE49-F238E27FC236}">
                <a16:creationId xmlns:a16="http://schemas.microsoft.com/office/drawing/2014/main" id="{66714045-92C5-8926-BBD1-75F524C4A5BE}"/>
              </a:ext>
            </a:extLst>
          </p:cNvPr>
          <p:cNvSpPr/>
          <p:nvPr/>
        </p:nvSpPr>
        <p:spPr>
          <a:xfrm>
            <a:off x="14782086" y="4532158"/>
            <a:ext cx="2356039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2" name="AutoShape 8">
            <a:extLst>
              <a:ext uri="{FF2B5EF4-FFF2-40B4-BE49-F238E27FC236}">
                <a16:creationId xmlns:a16="http://schemas.microsoft.com/office/drawing/2014/main" id="{33BE3C48-BF56-9FF6-D710-43B8FA190D06}"/>
              </a:ext>
            </a:extLst>
          </p:cNvPr>
          <p:cNvSpPr/>
          <p:nvPr/>
        </p:nvSpPr>
        <p:spPr>
          <a:xfrm>
            <a:off x="14782086" y="3809123"/>
            <a:ext cx="2356039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0" name="TextBox 39">
            <a:extLst>
              <a:ext uri="{FF2B5EF4-FFF2-40B4-BE49-F238E27FC236}">
                <a16:creationId xmlns:a16="http://schemas.microsoft.com/office/drawing/2014/main" id="{66A7E001-A24C-09C9-6D5B-12C9E37F64B6}"/>
              </a:ext>
            </a:extLst>
          </p:cNvPr>
          <p:cNvSpPr txBox="1"/>
          <p:nvPr/>
        </p:nvSpPr>
        <p:spPr>
          <a:xfrm>
            <a:off x="13489290" y="5599181"/>
            <a:ext cx="2893710" cy="61555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altLang="ko-KR" sz="4000" i="1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Ⅳ. </a:t>
            </a:r>
            <a:r>
              <a:rPr lang="ko-KR" altLang="en-US" sz="4000" b="1" dirty="0">
                <a:latin typeface="Noto Sans KR SemiBold" panose="020B0200000000000000" pitchFamily="50" charset="-127"/>
                <a:ea typeface="Noto Sans KR SemiBold" panose="020B0200000000000000" pitchFamily="50" charset="-127"/>
                <a:cs typeface="Oswald Bold"/>
                <a:sym typeface="Oswald Bold"/>
              </a:rPr>
              <a:t>참고문헌</a:t>
            </a:r>
            <a:endParaRPr lang="en-US" sz="4000" b="1" dirty="0">
              <a:latin typeface="Noto Sans KR SemiBold" panose="020B0200000000000000" pitchFamily="50" charset="-127"/>
              <a:ea typeface="Noto Sans KR SemiBold" panose="020B0200000000000000" pitchFamily="50" charset="-127"/>
              <a:cs typeface="Oswald Bold"/>
              <a:sym typeface="Oswald Bold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9B7FA302-824A-8E6E-ABD0-9FB824F5C9C3}"/>
              </a:ext>
            </a:extLst>
          </p:cNvPr>
          <p:cNvSpPr/>
          <p:nvPr/>
        </p:nvSpPr>
        <p:spPr>
          <a:xfrm>
            <a:off x="13841983" y="8267700"/>
            <a:ext cx="4446017" cy="2019300"/>
          </a:xfrm>
          <a:prstGeom prst="rect">
            <a:avLst/>
          </a:prstGeom>
          <a:solidFill>
            <a:srgbClr val="029673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Freeform 19">
            <a:extLst>
              <a:ext uri="{FF2B5EF4-FFF2-40B4-BE49-F238E27FC236}">
                <a16:creationId xmlns:a16="http://schemas.microsoft.com/office/drawing/2014/main" id="{1A8DD9A8-D5E1-E954-AD8C-D0B351896EA4}"/>
              </a:ext>
            </a:extLst>
          </p:cNvPr>
          <p:cNvSpPr/>
          <p:nvPr/>
        </p:nvSpPr>
        <p:spPr>
          <a:xfrm rot="-10800000">
            <a:off x="14140364" y="8288018"/>
            <a:ext cx="4147635" cy="1960882"/>
          </a:xfrm>
          <a:custGeom>
            <a:avLst/>
            <a:gdLst/>
            <a:ahLst/>
            <a:cxnLst/>
            <a:rect l="l" t="t" r="r" b="b"/>
            <a:pathLst>
              <a:path w="4147635" h="4114800">
                <a:moveTo>
                  <a:pt x="0" y="0"/>
                </a:moveTo>
                <a:lnTo>
                  <a:pt x="4147635" y="0"/>
                </a:lnTo>
                <a:lnTo>
                  <a:pt x="41476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6CBF9E3C-3478-D40F-0389-0C6F874C1849}"/>
              </a:ext>
            </a:extLst>
          </p:cNvPr>
          <p:cNvSpPr txBox="1"/>
          <p:nvPr/>
        </p:nvSpPr>
        <p:spPr>
          <a:xfrm>
            <a:off x="14630400" y="8965767"/>
            <a:ext cx="3611096" cy="1206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4747"/>
              </a:lnSpc>
              <a:spcBef>
                <a:spcPct val="0"/>
              </a:spcBef>
            </a:pPr>
            <a:r>
              <a:rPr lang="ko-KR" altLang="en-US" sz="3956" b="1" u="none" strike="noStrike" dirty="0">
                <a:solidFill>
                  <a:srgbClr val="FFFFFF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지역사회보건학</a:t>
            </a:r>
            <a:endParaRPr lang="en-US" altLang="ko-KR" sz="3956" b="1" u="none" strike="noStrike" dirty="0">
              <a:solidFill>
                <a:srgbClr val="FFFFFF"/>
              </a:solidFill>
              <a:latin typeface="네모고딕 Medium"/>
              <a:ea typeface="네모고딕 Medium"/>
              <a:cs typeface="네모고딕 Medium"/>
              <a:sym typeface="네모고딕 Medium"/>
            </a:endParaRPr>
          </a:p>
          <a:p>
            <a:pPr marL="0" lvl="0" indent="0" algn="r">
              <a:lnSpc>
                <a:spcPts val="4747"/>
              </a:lnSpc>
              <a:spcBef>
                <a:spcPct val="0"/>
              </a:spcBef>
            </a:pPr>
            <a:r>
              <a:rPr lang="ko-KR" altLang="en-US" sz="3956" b="1" dirty="0">
                <a:solidFill>
                  <a:srgbClr val="FFFFFF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사례보고서</a:t>
            </a:r>
            <a:endParaRPr lang="en-US" sz="3956" b="1" u="none" strike="noStrike" dirty="0">
              <a:solidFill>
                <a:srgbClr val="FFFFFF"/>
              </a:solidFill>
              <a:latin typeface="네모고딕 Medium"/>
              <a:ea typeface="네모고딕 Medium"/>
              <a:cs typeface="네모고딕 Medium"/>
              <a:sym typeface="네모고딕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A54A5-6D5C-D0CA-CE35-91879A716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B30DB67-8803-A50C-2E18-5250F49EBD5C}"/>
              </a:ext>
            </a:extLst>
          </p:cNvPr>
          <p:cNvGrpSpPr/>
          <p:nvPr/>
        </p:nvGrpSpPr>
        <p:grpSpPr>
          <a:xfrm>
            <a:off x="15499492" y="9746920"/>
            <a:ext cx="2788508" cy="540080"/>
            <a:chOff x="0" y="0"/>
            <a:chExt cx="3718011" cy="720107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43803B08-A9B1-9EAE-7DD2-C58653785255}"/>
                </a:ext>
              </a:extLst>
            </p:cNvPr>
            <p:cNvSpPr/>
            <p:nvPr/>
          </p:nvSpPr>
          <p:spPr>
            <a:xfrm>
              <a:off x="0" y="0"/>
              <a:ext cx="3718011" cy="720107"/>
            </a:xfrm>
            <a:prstGeom prst="rect">
              <a:avLst/>
            </a:prstGeom>
            <a:solidFill>
              <a:srgbClr val="0F695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42F0EEBB-F96C-2916-746A-50961628321B}"/>
              </a:ext>
            </a:extLst>
          </p:cNvPr>
          <p:cNvGrpSpPr/>
          <p:nvPr/>
        </p:nvGrpSpPr>
        <p:grpSpPr>
          <a:xfrm>
            <a:off x="0" y="9746920"/>
            <a:ext cx="15567833" cy="540080"/>
            <a:chOff x="0" y="0"/>
            <a:chExt cx="20757110" cy="720107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59801A32-CB9C-11B5-CEC5-D2B2EA9BD8D6}"/>
                </a:ext>
              </a:extLst>
            </p:cNvPr>
            <p:cNvSpPr/>
            <p:nvPr/>
          </p:nvSpPr>
          <p:spPr>
            <a:xfrm>
              <a:off x="0" y="0"/>
              <a:ext cx="20757110" cy="720107"/>
            </a:xfrm>
            <a:prstGeom prst="rect">
              <a:avLst/>
            </a:prstGeom>
            <a:solidFill>
              <a:srgbClr val="02967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DA1C0ABD-B8C9-79A9-BB93-E24A8BDE6F36}"/>
              </a:ext>
            </a:extLst>
          </p:cNvPr>
          <p:cNvSpPr/>
          <p:nvPr/>
        </p:nvSpPr>
        <p:spPr>
          <a:xfrm rot="-10800000">
            <a:off x="14140365" y="0"/>
            <a:ext cx="4147635" cy="4114800"/>
          </a:xfrm>
          <a:custGeom>
            <a:avLst/>
            <a:gdLst/>
            <a:ahLst/>
            <a:cxnLst/>
            <a:rect l="l" t="t" r="r" b="b"/>
            <a:pathLst>
              <a:path w="4147635" h="4114800">
                <a:moveTo>
                  <a:pt x="0" y="0"/>
                </a:moveTo>
                <a:lnTo>
                  <a:pt x="4147635" y="0"/>
                </a:lnTo>
                <a:lnTo>
                  <a:pt x="41476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3B4EBA4-AC6C-EEDC-8DB4-9E99ED53A4A9}"/>
              </a:ext>
            </a:extLst>
          </p:cNvPr>
          <p:cNvSpPr txBox="1"/>
          <p:nvPr/>
        </p:nvSpPr>
        <p:spPr>
          <a:xfrm>
            <a:off x="15847012" y="9921710"/>
            <a:ext cx="2131441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0"/>
              </a:lnSpc>
              <a:spcBef>
                <a:spcPct val="0"/>
              </a:spcBef>
            </a:pPr>
            <a:r>
              <a:rPr lang="en-US" sz="1400" u="none" strike="noStrike">
                <a:solidFill>
                  <a:srgbClr val="E8E8E8"/>
                </a:solidFill>
                <a:latin typeface="네모고딕"/>
                <a:ea typeface="네모고딕"/>
                <a:cs typeface="네모고딕"/>
                <a:sym typeface="네모고딕"/>
              </a:rPr>
              <a:t>과제 발표 프레젠테이션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4989948C-1568-E3E1-2C64-1805FDCF3635}"/>
              </a:ext>
            </a:extLst>
          </p:cNvPr>
          <p:cNvGrpSpPr/>
          <p:nvPr/>
        </p:nvGrpSpPr>
        <p:grpSpPr>
          <a:xfrm>
            <a:off x="0" y="235436"/>
            <a:ext cx="1688231" cy="1174264"/>
            <a:chOff x="0" y="0"/>
            <a:chExt cx="444637" cy="309271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B0E03AC-0CB9-B95E-C6B4-2F064C467C0C}"/>
                </a:ext>
              </a:extLst>
            </p:cNvPr>
            <p:cNvSpPr/>
            <p:nvPr/>
          </p:nvSpPr>
          <p:spPr>
            <a:xfrm>
              <a:off x="0" y="0"/>
              <a:ext cx="444637" cy="309271"/>
            </a:xfrm>
            <a:custGeom>
              <a:avLst/>
              <a:gdLst/>
              <a:ahLst/>
              <a:cxnLst/>
              <a:rect l="l" t="t" r="r" b="b"/>
              <a:pathLst>
                <a:path w="444637" h="309271">
                  <a:moveTo>
                    <a:pt x="0" y="0"/>
                  </a:moveTo>
                  <a:lnTo>
                    <a:pt x="444637" y="0"/>
                  </a:lnTo>
                  <a:lnTo>
                    <a:pt x="444637" y="309271"/>
                  </a:lnTo>
                  <a:lnTo>
                    <a:pt x="0" y="309271"/>
                  </a:lnTo>
                  <a:close/>
                </a:path>
              </a:pathLst>
            </a:custGeom>
            <a:solidFill>
              <a:srgbClr val="02967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248B0900-D8EF-09DB-A509-7509FB5D0186}"/>
                </a:ext>
              </a:extLst>
            </p:cNvPr>
            <p:cNvSpPr txBox="1"/>
            <p:nvPr/>
          </p:nvSpPr>
          <p:spPr>
            <a:xfrm>
              <a:off x="0" y="-66675"/>
              <a:ext cx="444637" cy="375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sp>
        <p:nvSpPr>
          <p:cNvPr id="11" name="AutoShape 11">
            <a:extLst>
              <a:ext uri="{FF2B5EF4-FFF2-40B4-BE49-F238E27FC236}">
                <a16:creationId xmlns:a16="http://schemas.microsoft.com/office/drawing/2014/main" id="{0AB08DC0-BB04-3ABD-2B32-BE8266882963}"/>
              </a:ext>
            </a:extLst>
          </p:cNvPr>
          <p:cNvSpPr/>
          <p:nvPr/>
        </p:nvSpPr>
        <p:spPr>
          <a:xfrm>
            <a:off x="2094220" y="1440965"/>
            <a:ext cx="8458920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EC2013CC-429B-C944-D2C3-45E5681C390C}"/>
              </a:ext>
            </a:extLst>
          </p:cNvPr>
          <p:cNvSpPr/>
          <p:nvPr/>
        </p:nvSpPr>
        <p:spPr>
          <a:xfrm>
            <a:off x="2094220" y="266700"/>
            <a:ext cx="8458920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387C9D7E-5495-B165-0C62-AE0F350C6B30}"/>
              </a:ext>
            </a:extLst>
          </p:cNvPr>
          <p:cNvSpPr txBox="1"/>
          <p:nvPr/>
        </p:nvSpPr>
        <p:spPr>
          <a:xfrm>
            <a:off x="2094220" y="38100"/>
            <a:ext cx="14745980" cy="1273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11199"/>
              </a:lnSpc>
              <a:spcBef>
                <a:spcPct val="0"/>
              </a:spcBef>
            </a:pPr>
            <a:r>
              <a:rPr lang="en-US" sz="5599" b="1" spc="-207" dirty="0" err="1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본론</a:t>
            </a:r>
            <a:r>
              <a:rPr 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7. </a:t>
            </a:r>
            <a:r>
              <a:rPr lang="en-US" sz="5599" b="1" spc="-207" dirty="0" err="1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지역사회</a:t>
            </a:r>
            <a:r>
              <a:rPr 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</a:t>
            </a:r>
            <a:r>
              <a:rPr lang="ko-KR" alt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간호계획 </a:t>
            </a:r>
            <a:r>
              <a:rPr lang="en-US" altLang="ko-KR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(</a:t>
            </a:r>
            <a:r>
              <a:rPr lang="ko-KR" alt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수행</a:t>
            </a:r>
            <a:r>
              <a:rPr lang="en-US" altLang="ko-KR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/</a:t>
            </a:r>
            <a:r>
              <a:rPr lang="ko-KR" alt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평가 계획</a:t>
            </a:r>
            <a:r>
              <a:rPr lang="en-US" altLang="ko-KR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)</a:t>
            </a:r>
            <a:endParaRPr lang="en-US" sz="5599" b="1" spc="-207" dirty="0">
              <a:solidFill>
                <a:srgbClr val="029673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0A09D72A-3C7D-AD79-FE84-0A8E931F8CDB}"/>
              </a:ext>
            </a:extLst>
          </p:cNvPr>
          <p:cNvSpPr txBox="1"/>
          <p:nvPr/>
        </p:nvSpPr>
        <p:spPr>
          <a:xfrm>
            <a:off x="403287" y="234442"/>
            <a:ext cx="1088820" cy="1099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5"/>
              </a:lnSpc>
            </a:pPr>
            <a:r>
              <a:rPr lang="en-US" sz="5799" b="1" i="1" dirty="0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03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1BE367AD-4248-515A-4C39-826EC8984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199" y="2112962"/>
            <a:ext cx="37930667" cy="843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73CBD2-99B7-F8B8-F3B5-AAB5D9DB6186}"/>
              </a:ext>
            </a:extLst>
          </p:cNvPr>
          <p:cNvSpPr txBox="1"/>
          <p:nvPr/>
        </p:nvSpPr>
        <p:spPr>
          <a:xfrm>
            <a:off x="608344" y="1485900"/>
            <a:ext cx="125213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213" dirty="0">
                <a:solidFill>
                  <a:srgbClr val="000000"/>
                </a:solidFill>
                <a:latin typeface="Aptos" panose="020B0004020202020204" pitchFamily="34" charset="0"/>
                <a:ea typeface="블랙슈트"/>
                <a:cs typeface="블랙슈트"/>
                <a:sym typeface="블랙슈트"/>
              </a:rPr>
              <a:t>① </a:t>
            </a:r>
            <a:r>
              <a:rPr lang="en-US" altLang="ko-KR" sz="2400" spc="-213" dirty="0">
                <a:solidFill>
                  <a:srgbClr val="000000"/>
                </a:solidFill>
                <a:latin typeface="블랙슈트"/>
                <a:ea typeface="블랙슈트"/>
                <a:cs typeface="블랙슈트"/>
                <a:sym typeface="블랙슈트"/>
              </a:rPr>
              <a:t>2025</a:t>
            </a:r>
            <a:r>
              <a:rPr lang="ko-KR" altLang="en-US" sz="2400" spc="-213" dirty="0">
                <a:solidFill>
                  <a:srgbClr val="000000"/>
                </a:solidFill>
                <a:latin typeface="블랙슈트"/>
                <a:ea typeface="블랙슈트"/>
                <a:cs typeface="블랙슈트"/>
                <a:sym typeface="블랙슈트"/>
              </a:rPr>
              <a:t>년 </a:t>
            </a:r>
            <a:r>
              <a:rPr lang="en-US" altLang="ko-KR" sz="2400" spc="-213" dirty="0">
                <a:solidFill>
                  <a:srgbClr val="000000"/>
                </a:solidFill>
                <a:latin typeface="블랙슈트"/>
                <a:ea typeface="블랙슈트"/>
                <a:cs typeface="블랙슈트"/>
                <a:sym typeface="블랙슈트"/>
              </a:rPr>
              <a:t>1</a:t>
            </a:r>
            <a:r>
              <a:rPr lang="ko-KR" altLang="en-US" sz="2400" spc="-213" dirty="0">
                <a:solidFill>
                  <a:srgbClr val="000000"/>
                </a:solidFill>
                <a:latin typeface="블랙슈트"/>
                <a:ea typeface="블랙슈트"/>
                <a:cs typeface="블랙슈트"/>
                <a:sym typeface="블랙슈트"/>
              </a:rPr>
              <a:t>월 </a:t>
            </a:r>
            <a:r>
              <a:rPr lang="en-US" altLang="ko-KR" sz="2400" spc="-213" dirty="0">
                <a:solidFill>
                  <a:srgbClr val="000000"/>
                </a:solidFill>
                <a:latin typeface="블랙슈트"/>
                <a:ea typeface="블랙슈트"/>
                <a:cs typeface="블랙슈트"/>
                <a:sym typeface="블랙슈트"/>
              </a:rPr>
              <a:t>1</a:t>
            </a:r>
            <a:r>
              <a:rPr lang="ko-KR" altLang="en-US" sz="2400" spc="-213" dirty="0">
                <a:solidFill>
                  <a:srgbClr val="000000"/>
                </a:solidFill>
                <a:latin typeface="블랙슈트"/>
                <a:ea typeface="블랙슈트"/>
                <a:cs typeface="블랙슈트"/>
                <a:sym typeface="블랙슈트"/>
              </a:rPr>
              <a:t>일부터 </a:t>
            </a:r>
            <a:r>
              <a:rPr lang="en-US" altLang="ko-KR" sz="2400" spc="-213" dirty="0">
                <a:solidFill>
                  <a:srgbClr val="000000"/>
                </a:solidFill>
                <a:latin typeface="블랙슈트"/>
                <a:ea typeface="블랙슈트"/>
                <a:cs typeface="블랙슈트"/>
                <a:sym typeface="블랙슈트"/>
              </a:rPr>
              <a:t>12</a:t>
            </a:r>
            <a:r>
              <a:rPr lang="ko-KR" altLang="en-US" sz="2400" spc="-213" dirty="0">
                <a:solidFill>
                  <a:srgbClr val="000000"/>
                </a:solidFill>
                <a:latin typeface="블랙슈트"/>
                <a:ea typeface="블랙슈트"/>
                <a:cs typeface="블랙슈트"/>
                <a:sym typeface="블랙슈트"/>
              </a:rPr>
              <a:t>월 </a:t>
            </a:r>
            <a:r>
              <a:rPr lang="en-US" altLang="ko-KR" sz="2400" spc="-213" dirty="0">
                <a:solidFill>
                  <a:srgbClr val="000000"/>
                </a:solidFill>
                <a:latin typeface="블랙슈트"/>
                <a:ea typeface="블랙슈트"/>
                <a:cs typeface="블랙슈트"/>
                <a:sym typeface="블랙슈트"/>
              </a:rPr>
              <a:t>31</a:t>
            </a:r>
            <a:r>
              <a:rPr lang="ko-KR" altLang="en-US" sz="2400" spc="-213" dirty="0">
                <a:solidFill>
                  <a:srgbClr val="000000"/>
                </a:solidFill>
                <a:latin typeface="블랙슈트"/>
                <a:ea typeface="블랙슈트"/>
                <a:cs typeface="블랙슈트"/>
                <a:sym typeface="블랙슈트"/>
              </a:rPr>
              <a:t>일까지 양산시 결핵 고위험군 대상으로 결핵검진을 월 </a:t>
            </a:r>
            <a:r>
              <a:rPr lang="en-US" altLang="ko-KR" sz="2400" spc="-213" dirty="0">
                <a:solidFill>
                  <a:srgbClr val="000000"/>
                </a:solidFill>
                <a:latin typeface="블랙슈트"/>
                <a:ea typeface="블랙슈트"/>
                <a:cs typeface="블랙슈트"/>
                <a:sym typeface="블랙슈트"/>
              </a:rPr>
              <a:t>1</a:t>
            </a:r>
            <a:r>
              <a:rPr lang="ko-KR" altLang="en-US" sz="2400" spc="-213" dirty="0">
                <a:solidFill>
                  <a:srgbClr val="000000"/>
                </a:solidFill>
                <a:latin typeface="블랙슈트"/>
                <a:ea typeface="블랙슈트"/>
                <a:cs typeface="블랙슈트"/>
                <a:sym typeface="블랙슈트"/>
              </a:rPr>
              <a:t>회 실시한다</a:t>
            </a:r>
            <a:r>
              <a:rPr lang="en-US" altLang="ko-KR" sz="2400" spc="-213" dirty="0">
                <a:solidFill>
                  <a:srgbClr val="000000"/>
                </a:solidFill>
                <a:latin typeface="블랙슈트"/>
                <a:ea typeface="블랙슈트"/>
                <a:cs typeface="블랙슈트"/>
                <a:sym typeface="블랙슈트"/>
              </a:rPr>
              <a:t>(12</a:t>
            </a:r>
            <a:r>
              <a:rPr lang="ko-KR" altLang="en-US" sz="2400" spc="-213" dirty="0">
                <a:solidFill>
                  <a:srgbClr val="000000"/>
                </a:solidFill>
                <a:latin typeface="블랙슈트"/>
                <a:ea typeface="블랙슈트"/>
                <a:cs typeface="블랙슈트"/>
                <a:sym typeface="블랙슈트"/>
              </a:rPr>
              <a:t>회</a:t>
            </a:r>
            <a:r>
              <a:rPr lang="en-US" altLang="ko-KR" sz="2400" spc="-213" dirty="0">
                <a:solidFill>
                  <a:srgbClr val="000000"/>
                </a:solidFill>
                <a:latin typeface="블랙슈트"/>
                <a:ea typeface="블랙슈트"/>
                <a:cs typeface="블랙슈트"/>
                <a:sym typeface="블랙슈트"/>
              </a:rPr>
              <a:t>). </a:t>
            </a:r>
            <a:endParaRPr lang="en-US" sz="2400" dirty="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9976562F-C4DA-31BB-697B-4D43A7828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628986"/>
              </p:ext>
            </p:extLst>
          </p:nvPr>
        </p:nvGraphicFramePr>
        <p:xfrm>
          <a:off x="592015" y="1943100"/>
          <a:ext cx="17221201" cy="7912448"/>
        </p:xfrm>
        <a:graphic>
          <a:graphicData uri="http://schemas.openxmlformats.org/drawingml/2006/table">
            <a:tbl>
              <a:tblPr/>
              <a:tblGrid>
                <a:gridCol w="7519737">
                  <a:extLst>
                    <a:ext uri="{9D8B030D-6E8A-4147-A177-3AD203B41FA5}">
                      <a16:colId xmlns:a16="http://schemas.microsoft.com/office/drawing/2014/main" val="4220608950"/>
                    </a:ext>
                  </a:extLst>
                </a:gridCol>
                <a:gridCol w="2712769">
                  <a:extLst>
                    <a:ext uri="{9D8B030D-6E8A-4147-A177-3AD203B41FA5}">
                      <a16:colId xmlns:a16="http://schemas.microsoft.com/office/drawing/2014/main" val="1387995912"/>
                    </a:ext>
                  </a:extLst>
                </a:gridCol>
                <a:gridCol w="1215079">
                  <a:extLst>
                    <a:ext uri="{9D8B030D-6E8A-4147-A177-3AD203B41FA5}">
                      <a16:colId xmlns:a16="http://schemas.microsoft.com/office/drawing/2014/main" val="1113366271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769300424"/>
                    </a:ext>
                  </a:extLst>
                </a:gridCol>
                <a:gridCol w="3259016">
                  <a:extLst>
                    <a:ext uri="{9D8B030D-6E8A-4147-A177-3AD203B41FA5}">
                      <a16:colId xmlns:a16="http://schemas.microsoft.com/office/drawing/2014/main" val="2046626540"/>
                    </a:ext>
                  </a:extLst>
                </a:gridCol>
              </a:tblGrid>
              <a:tr h="507873"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b="1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수행방법</a:t>
                      </a:r>
                    </a:p>
                  </a:txBody>
                  <a:tcPr marL="57995" marR="57995" marT="50292" marB="5029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220492"/>
                  </a:ext>
                </a:extLst>
              </a:tr>
              <a:tr h="44171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b="1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수행내용</a:t>
                      </a:r>
                    </a:p>
                  </a:txBody>
                  <a:tcPr marL="57995" marR="57995" marT="16034" marB="16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b="1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수행대상</a:t>
                      </a:r>
                    </a:p>
                  </a:txBody>
                  <a:tcPr marL="57995" marR="57995" marT="16034" marB="16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b="1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수행기간</a:t>
                      </a:r>
                    </a:p>
                  </a:txBody>
                  <a:tcPr marL="57995" marR="57995" marT="16034" marB="16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b="1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수행장소</a:t>
                      </a:r>
                    </a:p>
                  </a:txBody>
                  <a:tcPr marL="57995" marR="57995" marT="16034" marB="16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b="1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수행인력</a:t>
                      </a:r>
                    </a:p>
                  </a:txBody>
                  <a:tcPr marL="57995" marR="57995" marT="16034" marB="16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82633"/>
                  </a:ext>
                </a:extLst>
              </a:tr>
              <a:tr h="167206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1. </a:t>
                      </a:r>
                      <a:r>
                        <a:rPr lang="ko-KR" altLang="en-US" sz="2000" b="1" kern="0" spc="0" dirty="0" err="1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상북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·</a:t>
                      </a:r>
                      <a:r>
                        <a:rPr lang="ko-KR" altLang="en-US" sz="2000" b="1" kern="0" spc="0" dirty="0" err="1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하북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·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원동 등 의료취약지역을 대상으로 월 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1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회 이동검진 차량을 파견하여 흉부 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X-ray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및 결핵선별검사를 실시한다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.</a:t>
                      </a:r>
                      <a:endParaRPr lang="ko-KR" altLang="en-US" sz="2000" b="1" kern="0" spc="0" dirty="0">
                        <a:solidFill>
                          <a:srgbClr val="000000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57995" marR="57995" marT="16034" marB="16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양산시 의료취약지역 고위험군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(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고령자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,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만성질환자 등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)</a:t>
                      </a:r>
                      <a:endParaRPr lang="ko-KR" altLang="en-US" sz="2000" b="1" kern="0" spc="0" dirty="0">
                        <a:solidFill>
                          <a:srgbClr val="000000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57995" marR="57995" marT="16034" marB="16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연중</a:t>
                      </a:r>
                    </a:p>
                  </a:txBody>
                  <a:tcPr marL="57995" marR="57995" marT="50292" marB="5029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b="1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의료취약지역 마을회관</a:t>
                      </a:r>
                      <a:r>
                        <a:rPr lang="en-US" altLang="ko-KR" sz="2000" b="1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, </a:t>
                      </a:r>
                      <a:r>
                        <a:rPr lang="ko-KR" altLang="en-US" sz="2000" b="1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복지시설</a:t>
                      </a:r>
                    </a:p>
                  </a:txBody>
                  <a:tcPr marL="57995" marR="57995" marT="16034" marB="16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- </a:t>
                      </a:r>
                      <a:r>
                        <a:rPr lang="ko-KR" altLang="en-US" sz="2000" b="1" kern="0" spc="-8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결핵관리 담당 간호사</a:t>
                      </a:r>
                      <a:r>
                        <a:rPr lang="en-US" altLang="ko-KR" sz="2000" b="1" kern="0" spc="-8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: 1</a:t>
                      </a:r>
                      <a:r>
                        <a:rPr lang="ko-KR" altLang="en-US" sz="2000" b="1" kern="0" spc="-8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명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 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-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방사선사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: 1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명 </a:t>
                      </a:r>
                    </a:p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-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이동 </a:t>
                      </a:r>
                      <a:r>
                        <a:rPr lang="ko-KR" altLang="en-US" sz="2000" b="1" kern="0" spc="0" dirty="0" err="1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검진팀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: 2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명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-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학생 간호사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: 2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명</a:t>
                      </a:r>
                    </a:p>
                  </a:txBody>
                  <a:tcPr marL="57995" marR="57995" marT="16034" marB="16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3041030"/>
                  </a:ext>
                </a:extLst>
              </a:tr>
              <a:tr h="167206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2.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외국인 근로자 대상 사업장을 선정해 월 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1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회 정기검진을 실시하고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,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다국어 안내 및 예약을 연계할 수 있도록 한다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.</a:t>
                      </a:r>
                      <a:endParaRPr lang="ko-KR" altLang="en-US" sz="2000" b="1" kern="0" spc="0" dirty="0">
                        <a:solidFill>
                          <a:srgbClr val="000000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57995" marR="57995" marT="16034" marB="16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양산시 외국인 근로자</a:t>
                      </a:r>
                    </a:p>
                  </a:txBody>
                  <a:tcPr marL="57995" marR="57995" marT="16034" marB="16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산업단지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,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사업장 내 지정 장소</a:t>
                      </a:r>
                    </a:p>
                  </a:txBody>
                  <a:tcPr marL="57995" marR="57995" marT="16034" marB="16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- </a:t>
                      </a:r>
                      <a:r>
                        <a:rPr lang="ko-KR" altLang="en-US" sz="2000" b="1" kern="0" spc="-8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결핵관리 담당 간호사</a:t>
                      </a:r>
                      <a:r>
                        <a:rPr lang="en-US" altLang="ko-KR" sz="2000" b="1" kern="0" spc="-8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: 1</a:t>
                      </a:r>
                      <a:r>
                        <a:rPr lang="ko-KR" altLang="en-US" sz="2000" b="1" kern="0" spc="-8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명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 </a:t>
                      </a:r>
                    </a:p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-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이동 </a:t>
                      </a:r>
                      <a:r>
                        <a:rPr lang="ko-KR" altLang="en-US" sz="2000" b="1" kern="0" spc="0" dirty="0" err="1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검진팀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: 2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명</a:t>
                      </a:r>
                    </a:p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- </a:t>
                      </a:r>
                      <a:r>
                        <a:rPr lang="ko-KR" altLang="en-US" sz="2000" b="1" kern="0" spc="0" dirty="0" err="1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통역팀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: 1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명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-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학생 간호사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: 2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명</a:t>
                      </a:r>
                    </a:p>
                  </a:txBody>
                  <a:tcPr marL="57995" marR="57995" marT="16034" marB="16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869677"/>
                  </a:ext>
                </a:extLst>
              </a:tr>
              <a:tr h="1248254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b="1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3. </a:t>
                      </a:r>
                      <a:r>
                        <a:rPr lang="ko-KR" altLang="en-US" sz="2000" b="1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노숙인 및 복지시설 입소자를 대상으로 집단검진 및 당일 결과 안내 후 필요 시 추적관리 등록할 수 있도록 한다</a:t>
                      </a:r>
                      <a:r>
                        <a:rPr lang="en-US" altLang="ko-KR" sz="2000" b="1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.</a:t>
                      </a:r>
                      <a:endParaRPr lang="ko-KR" altLang="en-US" sz="2000" b="1" kern="0" spc="0">
                        <a:solidFill>
                          <a:srgbClr val="000000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57995" marR="57995" marT="17637" marB="176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양산시 노숙인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,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취약계층 및 결핵 진단 환자</a:t>
                      </a:r>
                    </a:p>
                  </a:txBody>
                  <a:tcPr marL="57995" marR="57995" marT="17637" marB="176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쉼터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,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복지시설</a:t>
                      </a:r>
                    </a:p>
                  </a:txBody>
                  <a:tcPr marL="57995" marR="57995" marT="16034" marB="16034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- </a:t>
                      </a:r>
                      <a:r>
                        <a:rPr lang="ko-KR" altLang="en-US" sz="2000" b="1" kern="0" spc="-8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결핵관리 담당 간호사</a:t>
                      </a:r>
                      <a:r>
                        <a:rPr lang="en-US" altLang="ko-KR" sz="2000" b="1" kern="0" spc="-8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: 1</a:t>
                      </a:r>
                      <a:r>
                        <a:rPr lang="ko-KR" altLang="en-US" sz="2000" b="1" kern="0" spc="-8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명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 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-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복지기관 실무자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: 2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명 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-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학생 간호사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: 2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명</a:t>
                      </a:r>
                    </a:p>
                  </a:txBody>
                  <a:tcPr marL="57995" marR="57995" marT="16034" marB="16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1381184"/>
                  </a:ext>
                </a:extLst>
              </a:tr>
              <a:tr h="373364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57995" marR="57995" marT="16034" marB="16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57995" marR="57995" marT="16034" marB="16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b="1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양산시 보건소 결핵 검진실</a:t>
                      </a:r>
                      <a:endParaRPr lang="ko-KR" altLang="en-US" sz="2000" b="1" kern="0" spc="0" dirty="0">
                        <a:solidFill>
                          <a:srgbClr val="000000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57995" marR="57995" marT="17637" marB="17637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- </a:t>
                      </a:r>
                      <a:r>
                        <a:rPr lang="ko-KR" altLang="en-US" sz="2000" b="1" kern="0" spc="-8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결핵관리 담당 간호사</a:t>
                      </a:r>
                      <a:r>
                        <a:rPr lang="en-US" altLang="ko-KR" sz="2000" b="1" kern="0" spc="-8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: 1</a:t>
                      </a:r>
                      <a:r>
                        <a:rPr lang="ko-KR" altLang="en-US" sz="2000" b="1" kern="0" spc="-8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명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 </a:t>
                      </a:r>
                    </a:p>
                    <a:p>
                      <a:pPr marL="285750" marR="0" indent="-285750" algn="just" fontAlgn="base" latinLnBrk="1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방사선사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: 1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명 </a:t>
                      </a:r>
                      <a:endParaRPr lang="en-US" altLang="ko-KR" sz="2000" b="1" kern="0" spc="0" dirty="0">
                        <a:solidFill>
                          <a:srgbClr val="000000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  <a:p>
                      <a:pPr marL="285750" marR="0" indent="-285750" algn="just" fontAlgn="base" latinLnBrk="1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학생 간호사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: 2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명</a:t>
                      </a:r>
                    </a:p>
                  </a:txBody>
                  <a:tcPr marL="57995" marR="57995" marT="17637" marB="176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4834806"/>
                  </a:ext>
                </a:extLst>
              </a:tr>
              <a:tr h="128185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4.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평일 참여가 어려운 대상자를 위해 월 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1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회 토요일 오전 또는 평일 야간에 검진창구 운영하여 접근성을 확대한다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.</a:t>
                      </a:r>
                      <a:endParaRPr lang="ko-KR" altLang="en-US" sz="2000" b="1" kern="0" spc="0" dirty="0">
                        <a:solidFill>
                          <a:srgbClr val="000000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57995" marR="57995" marT="16034" marB="16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양산시 직장인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,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교대근무자</a:t>
                      </a:r>
                    </a:p>
                  </a:txBody>
                  <a:tcPr marL="57995" marR="57995" marT="16034" marB="16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양산시 보건소 결핵 </a:t>
                      </a:r>
                      <a:r>
                        <a:rPr lang="ko-KR" altLang="en-US" sz="1800" b="1" kern="0" spc="0" dirty="0" err="1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검진실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57995" marR="57995" marT="16034" marB="16034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- </a:t>
                      </a:r>
                      <a:r>
                        <a:rPr lang="ko-KR" altLang="en-US" sz="1800" b="1" kern="0" spc="-8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결핵관리 담당 간호사</a:t>
                      </a:r>
                      <a:r>
                        <a:rPr lang="en-US" altLang="ko-KR" sz="1800" b="1" kern="0" spc="-8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: 1</a:t>
                      </a:r>
                      <a:r>
                        <a:rPr lang="ko-KR" altLang="en-US" sz="1800" b="1" kern="0" spc="-8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명</a:t>
                      </a: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 </a:t>
                      </a:r>
                    </a:p>
                    <a:p>
                      <a:pPr marL="285750" marR="0" indent="-285750" algn="just" fontAlgn="base" latinLnBrk="1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방사선사</a:t>
                      </a: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: 1</a:t>
                      </a: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명 </a:t>
                      </a:r>
                      <a:endParaRPr lang="en-US" altLang="ko-KR" sz="1800" b="1" kern="0" spc="0" dirty="0">
                        <a:solidFill>
                          <a:srgbClr val="000000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  <a:p>
                      <a:pPr marL="285750" marR="0" indent="-285750" algn="just" fontAlgn="base" latinLnBrk="1">
                        <a:lnSpc>
                          <a:spcPct val="160000"/>
                        </a:lnSpc>
                        <a:buFontTx/>
                        <a:buChar char="-"/>
                      </a:pP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- </a:t>
                      </a: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학생 간호사</a:t>
                      </a: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: 2</a:t>
                      </a: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명</a:t>
                      </a:r>
                    </a:p>
                  </a:txBody>
                  <a:tcPr marL="57995" marR="57995" marT="16034" marB="16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226857"/>
                  </a:ext>
                </a:extLst>
              </a:tr>
            </a:tbl>
          </a:graphicData>
        </a:graphic>
      </p:graphicFrame>
      <p:sp>
        <p:nvSpPr>
          <p:cNvPr id="19" name="Rectangle 2">
            <a:extLst>
              <a:ext uri="{FF2B5EF4-FFF2-40B4-BE49-F238E27FC236}">
                <a16:creationId xmlns:a16="http://schemas.microsoft.com/office/drawing/2014/main" id="{7A369939-A77B-4005-B8CD-9B4AF8CAB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22751" y="2517968"/>
            <a:ext cx="46392284" cy="740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435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C4D1A-152A-D59F-82D0-D086C2C80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E87E8DF-F525-232A-A8DB-C4DB7EC57A03}"/>
              </a:ext>
            </a:extLst>
          </p:cNvPr>
          <p:cNvGrpSpPr/>
          <p:nvPr/>
        </p:nvGrpSpPr>
        <p:grpSpPr>
          <a:xfrm>
            <a:off x="15499492" y="9746920"/>
            <a:ext cx="2788508" cy="540080"/>
            <a:chOff x="0" y="0"/>
            <a:chExt cx="3718011" cy="720107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914243AD-C7DF-EF77-1942-C43806B9490A}"/>
                </a:ext>
              </a:extLst>
            </p:cNvPr>
            <p:cNvSpPr/>
            <p:nvPr/>
          </p:nvSpPr>
          <p:spPr>
            <a:xfrm>
              <a:off x="0" y="0"/>
              <a:ext cx="3718011" cy="720107"/>
            </a:xfrm>
            <a:prstGeom prst="rect">
              <a:avLst/>
            </a:prstGeom>
            <a:solidFill>
              <a:srgbClr val="0F695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6F7838DF-1C7F-4130-F9CB-62C02FE035A5}"/>
              </a:ext>
            </a:extLst>
          </p:cNvPr>
          <p:cNvGrpSpPr/>
          <p:nvPr/>
        </p:nvGrpSpPr>
        <p:grpSpPr>
          <a:xfrm>
            <a:off x="0" y="9746920"/>
            <a:ext cx="15567833" cy="540080"/>
            <a:chOff x="0" y="0"/>
            <a:chExt cx="20757110" cy="720107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4C5CEFD4-501E-9799-23C5-C8463D8A4306}"/>
                </a:ext>
              </a:extLst>
            </p:cNvPr>
            <p:cNvSpPr/>
            <p:nvPr/>
          </p:nvSpPr>
          <p:spPr>
            <a:xfrm>
              <a:off x="0" y="0"/>
              <a:ext cx="20757110" cy="720107"/>
            </a:xfrm>
            <a:prstGeom prst="rect">
              <a:avLst/>
            </a:prstGeom>
            <a:solidFill>
              <a:srgbClr val="02967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21148B7F-43DA-7672-093B-EB64ADD1C9B1}"/>
              </a:ext>
            </a:extLst>
          </p:cNvPr>
          <p:cNvSpPr/>
          <p:nvPr/>
        </p:nvSpPr>
        <p:spPr>
          <a:xfrm rot="-10800000">
            <a:off x="14140365" y="0"/>
            <a:ext cx="4147635" cy="4114800"/>
          </a:xfrm>
          <a:custGeom>
            <a:avLst/>
            <a:gdLst/>
            <a:ahLst/>
            <a:cxnLst/>
            <a:rect l="l" t="t" r="r" b="b"/>
            <a:pathLst>
              <a:path w="4147635" h="4114800">
                <a:moveTo>
                  <a:pt x="0" y="0"/>
                </a:moveTo>
                <a:lnTo>
                  <a:pt x="4147635" y="0"/>
                </a:lnTo>
                <a:lnTo>
                  <a:pt x="41476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A18A3D2-4984-8E9F-7F2E-7EFCA979EEFF}"/>
              </a:ext>
            </a:extLst>
          </p:cNvPr>
          <p:cNvSpPr txBox="1"/>
          <p:nvPr/>
        </p:nvSpPr>
        <p:spPr>
          <a:xfrm>
            <a:off x="15847012" y="9921710"/>
            <a:ext cx="2131441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0"/>
              </a:lnSpc>
              <a:spcBef>
                <a:spcPct val="0"/>
              </a:spcBef>
            </a:pPr>
            <a:r>
              <a:rPr lang="en-US" sz="1400" u="none" strike="noStrike">
                <a:solidFill>
                  <a:srgbClr val="E8E8E8"/>
                </a:solidFill>
                <a:latin typeface="네모고딕"/>
                <a:ea typeface="네모고딕"/>
                <a:cs typeface="네모고딕"/>
                <a:sym typeface="네모고딕"/>
              </a:rPr>
              <a:t>과제 발표 프레젠테이션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D9780A10-D015-50D1-02ED-38F3A1F99011}"/>
              </a:ext>
            </a:extLst>
          </p:cNvPr>
          <p:cNvGrpSpPr/>
          <p:nvPr/>
        </p:nvGrpSpPr>
        <p:grpSpPr>
          <a:xfrm>
            <a:off x="0" y="235436"/>
            <a:ext cx="1688231" cy="1174264"/>
            <a:chOff x="0" y="0"/>
            <a:chExt cx="444637" cy="309271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59F889C-3884-26C3-F7C7-70F5FAA9623B}"/>
                </a:ext>
              </a:extLst>
            </p:cNvPr>
            <p:cNvSpPr/>
            <p:nvPr/>
          </p:nvSpPr>
          <p:spPr>
            <a:xfrm>
              <a:off x="0" y="0"/>
              <a:ext cx="444637" cy="309271"/>
            </a:xfrm>
            <a:custGeom>
              <a:avLst/>
              <a:gdLst/>
              <a:ahLst/>
              <a:cxnLst/>
              <a:rect l="l" t="t" r="r" b="b"/>
              <a:pathLst>
                <a:path w="444637" h="309271">
                  <a:moveTo>
                    <a:pt x="0" y="0"/>
                  </a:moveTo>
                  <a:lnTo>
                    <a:pt x="444637" y="0"/>
                  </a:lnTo>
                  <a:lnTo>
                    <a:pt x="444637" y="309271"/>
                  </a:lnTo>
                  <a:lnTo>
                    <a:pt x="0" y="309271"/>
                  </a:lnTo>
                  <a:close/>
                </a:path>
              </a:pathLst>
            </a:custGeom>
            <a:solidFill>
              <a:srgbClr val="02967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27F3879E-2308-2DB2-6E1B-3A7E2E97D67D}"/>
                </a:ext>
              </a:extLst>
            </p:cNvPr>
            <p:cNvSpPr txBox="1"/>
            <p:nvPr/>
          </p:nvSpPr>
          <p:spPr>
            <a:xfrm>
              <a:off x="0" y="-66675"/>
              <a:ext cx="444637" cy="375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sp>
        <p:nvSpPr>
          <p:cNvPr id="11" name="AutoShape 11">
            <a:extLst>
              <a:ext uri="{FF2B5EF4-FFF2-40B4-BE49-F238E27FC236}">
                <a16:creationId xmlns:a16="http://schemas.microsoft.com/office/drawing/2014/main" id="{FAA6124F-95F4-E460-5814-AB1080D1B840}"/>
              </a:ext>
            </a:extLst>
          </p:cNvPr>
          <p:cNvSpPr/>
          <p:nvPr/>
        </p:nvSpPr>
        <p:spPr>
          <a:xfrm>
            <a:off x="2094220" y="1440965"/>
            <a:ext cx="8458920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214934C6-2E23-9AF8-E06F-8C536E64E009}"/>
              </a:ext>
            </a:extLst>
          </p:cNvPr>
          <p:cNvSpPr/>
          <p:nvPr/>
        </p:nvSpPr>
        <p:spPr>
          <a:xfrm>
            <a:off x="2094220" y="266700"/>
            <a:ext cx="8458920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F71B42E4-2E51-A938-49F4-192E9C9B2FF2}"/>
              </a:ext>
            </a:extLst>
          </p:cNvPr>
          <p:cNvSpPr txBox="1"/>
          <p:nvPr/>
        </p:nvSpPr>
        <p:spPr>
          <a:xfrm>
            <a:off x="2094220" y="38100"/>
            <a:ext cx="14745980" cy="1273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11199"/>
              </a:lnSpc>
              <a:spcBef>
                <a:spcPct val="0"/>
              </a:spcBef>
            </a:pPr>
            <a:r>
              <a:rPr lang="en-US" sz="5599" b="1" spc="-207" dirty="0" err="1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본론</a:t>
            </a:r>
            <a:r>
              <a:rPr 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7. </a:t>
            </a:r>
            <a:r>
              <a:rPr lang="en-US" sz="5599" b="1" spc="-207" dirty="0" err="1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지역사회</a:t>
            </a:r>
            <a:r>
              <a:rPr 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</a:t>
            </a:r>
            <a:r>
              <a:rPr lang="ko-KR" alt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간호계획 </a:t>
            </a:r>
            <a:r>
              <a:rPr lang="en-US" altLang="ko-KR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(</a:t>
            </a:r>
            <a:r>
              <a:rPr lang="ko-KR" alt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수행</a:t>
            </a:r>
            <a:r>
              <a:rPr lang="en-US" altLang="ko-KR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/</a:t>
            </a:r>
            <a:r>
              <a:rPr lang="ko-KR" alt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평가 계획</a:t>
            </a:r>
            <a:r>
              <a:rPr lang="en-US" altLang="ko-KR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)</a:t>
            </a:r>
            <a:endParaRPr lang="en-US" sz="5599" b="1" spc="-207" dirty="0">
              <a:solidFill>
                <a:srgbClr val="029673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85E22CE8-2D69-9AC9-A058-6FA9F5C601CA}"/>
              </a:ext>
            </a:extLst>
          </p:cNvPr>
          <p:cNvSpPr txBox="1"/>
          <p:nvPr/>
        </p:nvSpPr>
        <p:spPr>
          <a:xfrm>
            <a:off x="403287" y="234442"/>
            <a:ext cx="1088820" cy="1099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5"/>
              </a:lnSpc>
            </a:pPr>
            <a:r>
              <a:rPr lang="en-US" sz="5799" b="1" i="1" dirty="0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03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2236E826-8681-24DF-F34A-096E5EAC1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199" y="2112962"/>
            <a:ext cx="37930667" cy="843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1CDD55-1E28-5236-3702-95241564AAEF}"/>
              </a:ext>
            </a:extLst>
          </p:cNvPr>
          <p:cNvSpPr txBox="1"/>
          <p:nvPr/>
        </p:nvSpPr>
        <p:spPr>
          <a:xfrm>
            <a:off x="609600" y="1546131"/>
            <a:ext cx="16611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213" dirty="0">
                <a:solidFill>
                  <a:srgbClr val="000000"/>
                </a:solidFill>
                <a:latin typeface="Aptos" panose="020B0004020202020204" pitchFamily="34" charset="0"/>
                <a:ea typeface="블랙슈트"/>
                <a:cs typeface="블랙슈트"/>
                <a:sym typeface="블랙슈트"/>
              </a:rPr>
              <a:t>② </a:t>
            </a:r>
            <a:r>
              <a:rPr lang="en-US" altLang="ko-KR" sz="2400" spc="-213" dirty="0">
                <a:solidFill>
                  <a:srgbClr val="000000"/>
                </a:solidFill>
                <a:latin typeface="블랙슈트"/>
                <a:ea typeface="블랙슈트"/>
                <a:cs typeface="블랙슈트"/>
                <a:sym typeface="블랙슈트"/>
              </a:rPr>
              <a:t>2025</a:t>
            </a:r>
            <a:r>
              <a:rPr lang="ko-KR" altLang="en-US" sz="2400" spc="-213" dirty="0">
                <a:solidFill>
                  <a:srgbClr val="000000"/>
                </a:solidFill>
                <a:latin typeface="블랙슈트"/>
                <a:ea typeface="블랙슈트"/>
                <a:cs typeface="블랙슈트"/>
                <a:sym typeface="블랙슈트"/>
              </a:rPr>
              <a:t>년 </a:t>
            </a:r>
            <a:r>
              <a:rPr lang="en-US" altLang="ko-KR" sz="2400" spc="-213" dirty="0">
                <a:solidFill>
                  <a:srgbClr val="000000"/>
                </a:solidFill>
                <a:latin typeface="블랙슈트"/>
                <a:ea typeface="블랙슈트"/>
                <a:cs typeface="블랙슈트"/>
                <a:sym typeface="블랙슈트"/>
              </a:rPr>
              <a:t>1</a:t>
            </a:r>
            <a:r>
              <a:rPr lang="ko-KR" altLang="en-US" sz="2400" spc="-213" dirty="0">
                <a:solidFill>
                  <a:srgbClr val="000000"/>
                </a:solidFill>
                <a:latin typeface="블랙슈트"/>
                <a:ea typeface="블랙슈트"/>
                <a:cs typeface="블랙슈트"/>
                <a:sym typeface="블랙슈트"/>
              </a:rPr>
              <a:t>월 </a:t>
            </a:r>
            <a:r>
              <a:rPr lang="en-US" altLang="ko-KR" sz="2400" spc="-213" dirty="0">
                <a:solidFill>
                  <a:srgbClr val="000000"/>
                </a:solidFill>
                <a:latin typeface="블랙슈트"/>
                <a:ea typeface="블랙슈트"/>
                <a:cs typeface="블랙슈트"/>
                <a:sym typeface="블랙슈트"/>
              </a:rPr>
              <a:t>1</a:t>
            </a:r>
            <a:r>
              <a:rPr lang="ko-KR" altLang="en-US" sz="2400" spc="-213" dirty="0">
                <a:solidFill>
                  <a:srgbClr val="000000"/>
                </a:solidFill>
                <a:latin typeface="블랙슈트"/>
                <a:ea typeface="블랙슈트"/>
                <a:cs typeface="블랙슈트"/>
                <a:sym typeface="블랙슈트"/>
              </a:rPr>
              <a:t>일부터 </a:t>
            </a:r>
            <a:r>
              <a:rPr lang="en-US" altLang="ko-KR" sz="2400" spc="-213" dirty="0">
                <a:solidFill>
                  <a:srgbClr val="000000"/>
                </a:solidFill>
                <a:latin typeface="블랙슈트"/>
                <a:ea typeface="블랙슈트"/>
                <a:cs typeface="블랙슈트"/>
                <a:sym typeface="블랙슈트"/>
              </a:rPr>
              <a:t>12</a:t>
            </a:r>
            <a:r>
              <a:rPr lang="ko-KR" altLang="en-US" sz="2400" spc="-213" dirty="0">
                <a:solidFill>
                  <a:srgbClr val="000000"/>
                </a:solidFill>
                <a:latin typeface="블랙슈트"/>
                <a:ea typeface="블랙슈트"/>
                <a:cs typeface="블랙슈트"/>
                <a:sym typeface="블랙슈트"/>
              </a:rPr>
              <a:t>월 </a:t>
            </a:r>
            <a:r>
              <a:rPr lang="en-US" altLang="ko-KR" sz="2400" spc="-213" dirty="0">
                <a:solidFill>
                  <a:srgbClr val="000000"/>
                </a:solidFill>
                <a:latin typeface="블랙슈트"/>
                <a:ea typeface="블랙슈트"/>
                <a:cs typeface="블랙슈트"/>
                <a:sym typeface="블랙슈트"/>
              </a:rPr>
              <a:t>31</a:t>
            </a:r>
            <a:r>
              <a:rPr lang="ko-KR" altLang="en-US" sz="2400" spc="-213" dirty="0">
                <a:solidFill>
                  <a:srgbClr val="000000"/>
                </a:solidFill>
                <a:latin typeface="블랙슈트"/>
                <a:ea typeface="블랙슈트"/>
                <a:cs typeface="블랙슈트"/>
                <a:sym typeface="블랙슈트"/>
              </a:rPr>
              <a:t>일까지 양산시 고위험 지역주민을 대상으로 분기별 결핵교육을 실시한다</a:t>
            </a:r>
            <a:r>
              <a:rPr lang="en-US" altLang="ko-KR" sz="2400" spc="-213" dirty="0">
                <a:solidFill>
                  <a:srgbClr val="000000"/>
                </a:solidFill>
                <a:latin typeface="블랙슈트"/>
                <a:ea typeface="블랙슈트"/>
                <a:cs typeface="블랙슈트"/>
                <a:sym typeface="블랙슈트"/>
              </a:rPr>
              <a:t>(4</a:t>
            </a:r>
            <a:r>
              <a:rPr lang="ko-KR" altLang="en-US" sz="2400" spc="-213" dirty="0">
                <a:solidFill>
                  <a:srgbClr val="000000"/>
                </a:solidFill>
                <a:latin typeface="블랙슈트"/>
                <a:ea typeface="블랙슈트"/>
                <a:cs typeface="블랙슈트"/>
                <a:sym typeface="블랙슈트"/>
              </a:rPr>
              <a:t>회</a:t>
            </a:r>
            <a:r>
              <a:rPr lang="en-US" altLang="ko-KR" sz="2400" spc="-213" dirty="0">
                <a:solidFill>
                  <a:srgbClr val="000000"/>
                </a:solidFill>
                <a:latin typeface="블랙슈트"/>
                <a:ea typeface="블랙슈트"/>
                <a:cs typeface="블랙슈트"/>
                <a:sym typeface="블랙슈트"/>
              </a:rPr>
              <a:t>).</a:t>
            </a:r>
            <a:endParaRPr lang="en-US" sz="2400" dirty="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AD02F241-74A0-F040-2338-72AAC74C3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113442"/>
              </p:ext>
            </p:extLst>
          </p:nvPr>
        </p:nvGraphicFramePr>
        <p:xfrm>
          <a:off x="609600" y="2135259"/>
          <a:ext cx="17368853" cy="7309827"/>
        </p:xfrm>
        <a:graphic>
          <a:graphicData uri="http://schemas.openxmlformats.org/drawingml/2006/table">
            <a:tbl>
              <a:tblPr/>
              <a:tblGrid>
                <a:gridCol w="7774218">
                  <a:extLst>
                    <a:ext uri="{9D8B030D-6E8A-4147-A177-3AD203B41FA5}">
                      <a16:colId xmlns:a16="http://schemas.microsoft.com/office/drawing/2014/main" val="4220608950"/>
                    </a:ext>
                  </a:extLst>
                </a:gridCol>
                <a:gridCol w="2546020">
                  <a:extLst>
                    <a:ext uri="{9D8B030D-6E8A-4147-A177-3AD203B41FA5}">
                      <a16:colId xmlns:a16="http://schemas.microsoft.com/office/drawing/2014/main" val="1387995912"/>
                    </a:ext>
                  </a:extLst>
                </a:gridCol>
                <a:gridCol w="1262162">
                  <a:extLst>
                    <a:ext uri="{9D8B030D-6E8A-4147-A177-3AD203B41FA5}">
                      <a16:colId xmlns:a16="http://schemas.microsoft.com/office/drawing/2014/main" val="1113366271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769300424"/>
                    </a:ext>
                  </a:extLst>
                </a:gridCol>
                <a:gridCol w="3576653">
                  <a:extLst>
                    <a:ext uri="{9D8B030D-6E8A-4147-A177-3AD203B41FA5}">
                      <a16:colId xmlns:a16="http://schemas.microsoft.com/office/drawing/2014/main" val="2046626540"/>
                    </a:ext>
                  </a:extLst>
                </a:gridCol>
              </a:tblGrid>
              <a:tr h="417636"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600" b="1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수행방법</a:t>
                      </a:r>
                    </a:p>
                  </a:txBody>
                  <a:tcPr marL="57995" marR="57995" marT="16034" marB="16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220492"/>
                  </a:ext>
                </a:extLst>
              </a:tr>
              <a:tr h="4176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600" b="1" kern="0" spc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수행내용</a:t>
                      </a:r>
                    </a:p>
                  </a:txBody>
                  <a:tcPr marL="57995" marR="57995" marT="16034" marB="16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600" b="1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수행대상</a:t>
                      </a:r>
                    </a:p>
                  </a:txBody>
                  <a:tcPr marL="57995" marR="57995" marT="16034" marB="16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600" b="1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수행기간</a:t>
                      </a:r>
                    </a:p>
                  </a:txBody>
                  <a:tcPr marL="57995" marR="57995" marT="16034" marB="16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600" b="1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수행장소</a:t>
                      </a:r>
                    </a:p>
                  </a:txBody>
                  <a:tcPr marL="57995" marR="57995" marT="16034" marB="16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600" b="1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수행인력</a:t>
                      </a:r>
                    </a:p>
                  </a:txBody>
                  <a:tcPr marL="57995" marR="57995" marT="16034" marB="16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82633"/>
                  </a:ext>
                </a:extLst>
              </a:tr>
              <a:tr h="215818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1. ‘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찾아가는 결핵 예방 교육 버스’ 사업을 통해 이동교육 차량을 활용하여 농촌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·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산간 등 의료취약지로 직접 방문해 시청각 교육 및 상담을 실시한다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.</a:t>
                      </a:r>
                      <a:endParaRPr lang="ko-KR" altLang="en-US" sz="2000" b="1" kern="1200" dirty="0">
                        <a:solidFill>
                          <a:schemeClr val="tx1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  <a:cs typeface="+mn-cs"/>
                      </a:endParaRPr>
                    </a:p>
                  </a:txBody>
                  <a:tcPr marL="57995" marR="57995" marT="16034" marB="16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양산시 의료취약지역 주민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연중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양산시 내 마을회관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,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경로당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- </a:t>
                      </a:r>
                      <a:r>
                        <a:rPr lang="ko-KR" altLang="en-US" sz="2000" b="1" kern="0" spc="-8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결핵관리 담당 간호사</a:t>
                      </a:r>
                      <a:r>
                        <a:rPr lang="en-US" altLang="ko-KR" sz="2000" b="1" kern="0" spc="-8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: 1</a:t>
                      </a:r>
                      <a:r>
                        <a:rPr lang="ko-KR" altLang="en-US" sz="2000" b="1" kern="0" spc="-8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명</a:t>
                      </a:r>
                      <a:endParaRPr lang="ko-KR" altLang="en-US" sz="2000" b="1" kern="0" spc="0" dirty="0">
                        <a:solidFill>
                          <a:srgbClr val="000000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-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방문간호사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: 1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명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-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운전 지원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: 1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명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-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학생 간호사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: 2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명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3041030"/>
                  </a:ext>
                </a:extLst>
              </a:tr>
              <a:tr h="215818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2. .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결핵 정보 전달과 함께 금연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, </a:t>
                      </a:r>
                      <a:r>
                        <a:rPr lang="ko-KR" altLang="en-US" sz="2000" b="1" kern="0" spc="0" dirty="0" err="1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절주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,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영양관리 등 건강행태 개선 교육을 병행한 캠페인 부스를 운영한다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.</a:t>
                      </a:r>
                      <a:endParaRPr lang="ko-KR" altLang="en-US" sz="2000" b="1" kern="0" spc="0" dirty="0">
                        <a:solidFill>
                          <a:srgbClr val="000000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양산시 직장인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,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청년층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,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외국인 근로자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endParaRPr lang="ko-KR" altLang="en-US" sz="2000" b="1" kern="0" spc="0" dirty="0">
                        <a:solidFill>
                          <a:srgbClr val="000000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양산시 산업단지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,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공공기관 로비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endParaRPr lang="ko-KR" altLang="en-US" sz="2000" b="1" kern="0" spc="0" dirty="0">
                        <a:solidFill>
                          <a:srgbClr val="000000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- </a:t>
                      </a:r>
                      <a:r>
                        <a:rPr lang="ko-KR" altLang="en-US" sz="2000" b="1" kern="0" spc="-8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결핵관리 담당 간호사</a:t>
                      </a:r>
                      <a:r>
                        <a:rPr lang="en-US" altLang="ko-KR" sz="2000" b="1" kern="0" spc="-8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: 1</a:t>
                      </a:r>
                      <a:r>
                        <a:rPr lang="ko-KR" altLang="en-US" sz="2000" b="1" kern="0" spc="-8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명</a:t>
                      </a:r>
                      <a:endParaRPr lang="ko-KR" altLang="en-US" sz="2000" b="1" kern="0" spc="0" dirty="0">
                        <a:solidFill>
                          <a:srgbClr val="000000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2000" b="1" kern="0" spc="-8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- </a:t>
                      </a:r>
                      <a:r>
                        <a:rPr lang="ko-KR" altLang="en-US" sz="2000" b="1" kern="0" spc="-8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보건교육사</a:t>
                      </a:r>
                      <a:r>
                        <a:rPr lang="en-US" altLang="ko-KR" sz="2000" b="1" kern="0" spc="-8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: 1</a:t>
                      </a:r>
                      <a:r>
                        <a:rPr lang="ko-KR" altLang="en-US" sz="2000" b="1" kern="0" spc="-8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명</a:t>
                      </a:r>
                      <a:endParaRPr lang="ko-KR" altLang="en-US" sz="2000" b="1" kern="0" spc="0" dirty="0">
                        <a:solidFill>
                          <a:srgbClr val="000000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- </a:t>
                      </a:r>
                      <a:r>
                        <a:rPr lang="ko-KR" altLang="en-US" sz="2000" b="1" kern="0" spc="0" dirty="0" err="1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통역팀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: 1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명 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-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학생 간호사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: 2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명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869677"/>
                  </a:ext>
                </a:extLst>
              </a:tr>
              <a:tr h="215818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3.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결핵 교육 홍보 주간 운영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-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결핵의 날 등과 연계해 한 주간 집중 교육을 실시한다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. (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팝업 부스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,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포스터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,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상담 부스 운영 및 즉석 설문조사 등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)</a:t>
                      </a:r>
                      <a:endParaRPr lang="ko-KR" altLang="en-US" sz="2000" b="1" kern="0" spc="0" dirty="0">
                        <a:solidFill>
                          <a:srgbClr val="000000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양산시 지역 주민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b="1" kern="0" spc="0" dirty="0" err="1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양신시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 대중교통 이용시설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,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시청 앞 광장 등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- </a:t>
                      </a:r>
                      <a:r>
                        <a:rPr lang="ko-KR" altLang="en-US" sz="2000" b="1" kern="0" spc="-8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결핵관리 담당 간호사</a:t>
                      </a:r>
                      <a:r>
                        <a:rPr lang="en-US" altLang="ko-KR" sz="2000" b="1" kern="0" spc="-8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: 1</a:t>
                      </a:r>
                      <a:r>
                        <a:rPr lang="ko-KR" altLang="en-US" sz="2000" b="1" kern="0" spc="-8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명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 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-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보건교육사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: 1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명 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-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홍보담당 직원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: 1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명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-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학생 간호사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: 2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명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1381184"/>
                  </a:ext>
                </a:extLst>
              </a:tr>
            </a:tbl>
          </a:graphicData>
        </a:graphic>
      </p:graphicFrame>
      <p:sp>
        <p:nvSpPr>
          <p:cNvPr id="19" name="Rectangle 2">
            <a:extLst>
              <a:ext uri="{FF2B5EF4-FFF2-40B4-BE49-F238E27FC236}">
                <a16:creationId xmlns:a16="http://schemas.microsoft.com/office/drawing/2014/main" id="{A712A3CC-B5AC-51C1-3C8A-83AE7E12C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22751" y="2517968"/>
            <a:ext cx="46392284" cy="740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54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8C4C7-5DBF-7148-4B6B-73DD70689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D4FE83E-3CEE-9DB3-2859-7A28AF4A39BA}"/>
              </a:ext>
            </a:extLst>
          </p:cNvPr>
          <p:cNvGrpSpPr/>
          <p:nvPr/>
        </p:nvGrpSpPr>
        <p:grpSpPr>
          <a:xfrm>
            <a:off x="15499492" y="9746920"/>
            <a:ext cx="2788508" cy="540080"/>
            <a:chOff x="0" y="0"/>
            <a:chExt cx="3718011" cy="720107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0E9D4DB1-70BC-8759-352B-57A012F38876}"/>
                </a:ext>
              </a:extLst>
            </p:cNvPr>
            <p:cNvSpPr/>
            <p:nvPr/>
          </p:nvSpPr>
          <p:spPr>
            <a:xfrm>
              <a:off x="0" y="0"/>
              <a:ext cx="3718011" cy="720107"/>
            </a:xfrm>
            <a:prstGeom prst="rect">
              <a:avLst/>
            </a:prstGeom>
            <a:solidFill>
              <a:srgbClr val="0F695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36C9A920-6B57-4D7A-B77A-36DC347AF99F}"/>
              </a:ext>
            </a:extLst>
          </p:cNvPr>
          <p:cNvGrpSpPr/>
          <p:nvPr/>
        </p:nvGrpSpPr>
        <p:grpSpPr>
          <a:xfrm>
            <a:off x="0" y="9746920"/>
            <a:ext cx="15567833" cy="540080"/>
            <a:chOff x="0" y="0"/>
            <a:chExt cx="20757110" cy="720107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566DF94D-F8BF-B689-7FB3-9275C0F8CEA3}"/>
                </a:ext>
              </a:extLst>
            </p:cNvPr>
            <p:cNvSpPr/>
            <p:nvPr/>
          </p:nvSpPr>
          <p:spPr>
            <a:xfrm>
              <a:off x="0" y="0"/>
              <a:ext cx="20757110" cy="720107"/>
            </a:xfrm>
            <a:prstGeom prst="rect">
              <a:avLst/>
            </a:prstGeom>
            <a:solidFill>
              <a:srgbClr val="02967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1A23B846-B5A9-F24D-98B1-DE2150958F18}"/>
              </a:ext>
            </a:extLst>
          </p:cNvPr>
          <p:cNvSpPr/>
          <p:nvPr/>
        </p:nvSpPr>
        <p:spPr>
          <a:xfrm rot="-10800000">
            <a:off x="14140365" y="0"/>
            <a:ext cx="4147635" cy="4114800"/>
          </a:xfrm>
          <a:custGeom>
            <a:avLst/>
            <a:gdLst/>
            <a:ahLst/>
            <a:cxnLst/>
            <a:rect l="l" t="t" r="r" b="b"/>
            <a:pathLst>
              <a:path w="4147635" h="4114800">
                <a:moveTo>
                  <a:pt x="0" y="0"/>
                </a:moveTo>
                <a:lnTo>
                  <a:pt x="4147635" y="0"/>
                </a:lnTo>
                <a:lnTo>
                  <a:pt x="41476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B827D44-6D67-424D-DE9F-0E1E517095EB}"/>
              </a:ext>
            </a:extLst>
          </p:cNvPr>
          <p:cNvSpPr txBox="1"/>
          <p:nvPr/>
        </p:nvSpPr>
        <p:spPr>
          <a:xfrm>
            <a:off x="15847012" y="9921710"/>
            <a:ext cx="2131441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0"/>
              </a:lnSpc>
              <a:spcBef>
                <a:spcPct val="0"/>
              </a:spcBef>
            </a:pPr>
            <a:r>
              <a:rPr lang="en-US" sz="1400" u="none" strike="noStrike">
                <a:solidFill>
                  <a:srgbClr val="E8E8E8"/>
                </a:solidFill>
                <a:latin typeface="네모고딕"/>
                <a:ea typeface="네모고딕"/>
                <a:cs typeface="네모고딕"/>
                <a:sym typeface="네모고딕"/>
              </a:rPr>
              <a:t>과제 발표 프레젠테이션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9E0CCC94-7CBC-C939-7726-3D92C3DD24D7}"/>
              </a:ext>
            </a:extLst>
          </p:cNvPr>
          <p:cNvGrpSpPr/>
          <p:nvPr/>
        </p:nvGrpSpPr>
        <p:grpSpPr>
          <a:xfrm>
            <a:off x="0" y="235436"/>
            <a:ext cx="1688231" cy="1174264"/>
            <a:chOff x="0" y="0"/>
            <a:chExt cx="444637" cy="309271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5E11EB83-96C3-7D42-08F3-4A9956665C87}"/>
                </a:ext>
              </a:extLst>
            </p:cNvPr>
            <p:cNvSpPr/>
            <p:nvPr/>
          </p:nvSpPr>
          <p:spPr>
            <a:xfrm>
              <a:off x="0" y="0"/>
              <a:ext cx="444637" cy="309271"/>
            </a:xfrm>
            <a:custGeom>
              <a:avLst/>
              <a:gdLst/>
              <a:ahLst/>
              <a:cxnLst/>
              <a:rect l="l" t="t" r="r" b="b"/>
              <a:pathLst>
                <a:path w="444637" h="309271">
                  <a:moveTo>
                    <a:pt x="0" y="0"/>
                  </a:moveTo>
                  <a:lnTo>
                    <a:pt x="444637" y="0"/>
                  </a:lnTo>
                  <a:lnTo>
                    <a:pt x="444637" y="309271"/>
                  </a:lnTo>
                  <a:lnTo>
                    <a:pt x="0" y="309271"/>
                  </a:lnTo>
                  <a:close/>
                </a:path>
              </a:pathLst>
            </a:custGeom>
            <a:solidFill>
              <a:srgbClr val="02967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2EC8A2DE-0A6B-3C20-E726-16A8434EC420}"/>
                </a:ext>
              </a:extLst>
            </p:cNvPr>
            <p:cNvSpPr txBox="1"/>
            <p:nvPr/>
          </p:nvSpPr>
          <p:spPr>
            <a:xfrm>
              <a:off x="0" y="-66675"/>
              <a:ext cx="444637" cy="375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sp>
        <p:nvSpPr>
          <p:cNvPr id="11" name="AutoShape 11">
            <a:extLst>
              <a:ext uri="{FF2B5EF4-FFF2-40B4-BE49-F238E27FC236}">
                <a16:creationId xmlns:a16="http://schemas.microsoft.com/office/drawing/2014/main" id="{BCCC2CB0-96C0-74E4-4DB9-A7A7A90FE592}"/>
              </a:ext>
            </a:extLst>
          </p:cNvPr>
          <p:cNvSpPr/>
          <p:nvPr/>
        </p:nvSpPr>
        <p:spPr>
          <a:xfrm>
            <a:off x="2094220" y="1440965"/>
            <a:ext cx="8458920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3FC88EE4-F076-2C6A-C890-B4C7A14BB613}"/>
              </a:ext>
            </a:extLst>
          </p:cNvPr>
          <p:cNvSpPr/>
          <p:nvPr/>
        </p:nvSpPr>
        <p:spPr>
          <a:xfrm>
            <a:off x="2094220" y="266700"/>
            <a:ext cx="8458920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368EA5F4-80B1-EB8F-7D76-ADB4275C4005}"/>
              </a:ext>
            </a:extLst>
          </p:cNvPr>
          <p:cNvSpPr txBox="1"/>
          <p:nvPr/>
        </p:nvSpPr>
        <p:spPr>
          <a:xfrm>
            <a:off x="2094220" y="38100"/>
            <a:ext cx="14745980" cy="1273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11199"/>
              </a:lnSpc>
              <a:spcBef>
                <a:spcPct val="0"/>
              </a:spcBef>
            </a:pPr>
            <a:r>
              <a:rPr lang="en-US" sz="5599" b="1" spc="-207" dirty="0" err="1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본론</a:t>
            </a:r>
            <a:r>
              <a:rPr 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7. </a:t>
            </a:r>
            <a:r>
              <a:rPr lang="en-US" sz="5599" b="1" spc="-207" dirty="0" err="1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지역사회</a:t>
            </a:r>
            <a:r>
              <a:rPr 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</a:t>
            </a:r>
            <a:r>
              <a:rPr lang="ko-KR" alt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간호계획 </a:t>
            </a:r>
            <a:r>
              <a:rPr lang="en-US" altLang="ko-KR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(</a:t>
            </a:r>
            <a:r>
              <a:rPr lang="ko-KR" alt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수행</a:t>
            </a:r>
            <a:r>
              <a:rPr lang="en-US" altLang="ko-KR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/</a:t>
            </a:r>
            <a:r>
              <a:rPr lang="ko-KR" alt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평가 계획</a:t>
            </a:r>
            <a:r>
              <a:rPr lang="en-US" altLang="ko-KR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)</a:t>
            </a:r>
            <a:endParaRPr lang="en-US" sz="5599" b="1" spc="-207" dirty="0">
              <a:solidFill>
                <a:srgbClr val="029673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6CD09FF7-F847-145E-418B-F33E719A4D02}"/>
              </a:ext>
            </a:extLst>
          </p:cNvPr>
          <p:cNvSpPr txBox="1"/>
          <p:nvPr/>
        </p:nvSpPr>
        <p:spPr>
          <a:xfrm>
            <a:off x="403287" y="234442"/>
            <a:ext cx="1088820" cy="1099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5"/>
              </a:lnSpc>
            </a:pPr>
            <a:r>
              <a:rPr lang="en-US" sz="5799" b="1" i="1" dirty="0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03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3647DF0B-3490-AEF8-DED4-527A6161D0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199" y="2112962"/>
            <a:ext cx="37930667" cy="843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4D0547-8E18-5C33-241F-59DC92F9A716}"/>
              </a:ext>
            </a:extLst>
          </p:cNvPr>
          <p:cNvSpPr txBox="1"/>
          <p:nvPr/>
        </p:nvSpPr>
        <p:spPr>
          <a:xfrm>
            <a:off x="609600" y="1802061"/>
            <a:ext cx="172212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213" dirty="0">
                <a:solidFill>
                  <a:srgbClr val="000000"/>
                </a:solidFill>
                <a:latin typeface="Aptos" panose="020B0004020202020204" pitchFamily="34" charset="0"/>
                <a:ea typeface="블랙슈트"/>
                <a:cs typeface="블랙슈트"/>
                <a:sym typeface="블랙슈트"/>
              </a:rPr>
              <a:t>③ </a:t>
            </a:r>
            <a:r>
              <a:rPr lang="en-US" altLang="ko-KR" sz="2400" dirty="0">
                <a:latin typeface="블랙슈트" panose="020B0600000101010101" charset="-127"/>
                <a:ea typeface="블랙슈트" panose="020B0600000101010101" charset="-127"/>
              </a:rPr>
              <a:t>2025</a:t>
            </a:r>
            <a:r>
              <a:rPr lang="ko-KR" altLang="en-US" sz="2400" dirty="0">
                <a:latin typeface="블랙슈트" panose="020B0600000101010101" charset="-127"/>
                <a:ea typeface="블랙슈트" panose="020B0600000101010101" charset="-127"/>
              </a:rPr>
              <a:t>년 </a:t>
            </a:r>
            <a:r>
              <a:rPr lang="en-US" altLang="ko-KR" sz="2400" dirty="0">
                <a:latin typeface="블랙슈트" panose="020B0600000101010101" charset="-127"/>
                <a:ea typeface="블랙슈트" panose="020B0600000101010101" charset="-127"/>
              </a:rPr>
              <a:t>1</a:t>
            </a:r>
            <a:r>
              <a:rPr lang="ko-KR" altLang="en-US" sz="2400" dirty="0">
                <a:latin typeface="블랙슈트" panose="020B0600000101010101" charset="-127"/>
                <a:ea typeface="블랙슈트" panose="020B0600000101010101" charset="-127"/>
              </a:rPr>
              <a:t>월 </a:t>
            </a:r>
            <a:r>
              <a:rPr lang="en-US" altLang="ko-KR" sz="2400" dirty="0">
                <a:latin typeface="블랙슈트" panose="020B0600000101010101" charset="-127"/>
                <a:ea typeface="블랙슈트" panose="020B0600000101010101" charset="-127"/>
              </a:rPr>
              <a:t>1</a:t>
            </a:r>
            <a:r>
              <a:rPr lang="ko-KR" altLang="en-US" sz="2400" dirty="0">
                <a:latin typeface="블랙슈트" panose="020B0600000101010101" charset="-127"/>
                <a:ea typeface="블랙슈트" panose="020B0600000101010101" charset="-127"/>
              </a:rPr>
              <a:t>일부터 </a:t>
            </a:r>
            <a:r>
              <a:rPr lang="en-US" altLang="ko-KR" sz="2400" dirty="0">
                <a:latin typeface="블랙슈트" panose="020B0600000101010101" charset="-127"/>
                <a:ea typeface="블랙슈트" panose="020B0600000101010101" charset="-127"/>
              </a:rPr>
              <a:t>2025</a:t>
            </a:r>
            <a:r>
              <a:rPr lang="ko-KR" altLang="en-US" sz="2400" dirty="0">
                <a:latin typeface="블랙슈트" panose="020B0600000101010101" charset="-127"/>
                <a:ea typeface="블랙슈트" panose="020B0600000101010101" charset="-127"/>
              </a:rPr>
              <a:t>년 </a:t>
            </a:r>
            <a:r>
              <a:rPr lang="en-US" altLang="ko-KR" sz="2400" dirty="0">
                <a:latin typeface="블랙슈트" panose="020B0600000101010101" charset="-127"/>
                <a:ea typeface="블랙슈트" panose="020B0600000101010101" charset="-127"/>
              </a:rPr>
              <a:t>12</a:t>
            </a:r>
            <a:r>
              <a:rPr lang="ko-KR" altLang="en-US" sz="2400" dirty="0">
                <a:latin typeface="블랙슈트" panose="020B0600000101010101" charset="-127"/>
                <a:ea typeface="블랙슈트" panose="020B0600000101010101" charset="-127"/>
              </a:rPr>
              <a:t>월 </a:t>
            </a:r>
            <a:r>
              <a:rPr lang="en-US" altLang="ko-KR" sz="2400" dirty="0">
                <a:latin typeface="블랙슈트" panose="020B0600000101010101" charset="-127"/>
                <a:ea typeface="블랙슈트" panose="020B0600000101010101" charset="-127"/>
              </a:rPr>
              <a:t>31</a:t>
            </a:r>
            <a:r>
              <a:rPr lang="ko-KR" altLang="en-US" sz="2400" dirty="0">
                <a:latin typeface="블랙슈트" panose="020B0600000101010101" charset="-127"/>
                <a:ea typeface="블랙슈트" panose="020B0600000101010101" charset="-127"/>
              </a:rPr>
              <a:t>일까지 양산시 보건소의 ‘찾아가는 결핵검진 </a:t>
            </a:r>
            <a:r>
              <a:rPr lang="ko-KR" altLang="en-US" sz="2400" dirty="0" err="1">
                <a:latin typeface="블랙슈트" panose="020B0600000101010101" charset="-127"/>
                <a:ea typeface="블랙슈트" panose="020B0600000101010101" charset="-127"/>
              </a:rPr>
              <a:t>사업’을</a:t>
            </a:r>
            <a:r>
              <a:rPr lang="ko-KR" altLang="en-US" sz="2400" dirty="0">
                <a:latin typeface="블랙슈트" panose="020B0600000101010101" charset="-127"/>
                <a:ea typeface="블랙슈트" panose="020B0600000101010101" charset="-127"/>
              </a:rPr>
              <a:t> 통해 발견된 신규 환자의 </a:t>
            </a:r>
            <a:endParaRPr lang="en-US" altLang="ko-KR" sz="2400" dirty="0">
              <a:latin typeface="블랙슈트" panose="020B0600000101010101" charset="-127"/>
              <a:ea typeface="블랙슈트" panose="020B0600000101010101" charset="-127"/>
            </a:endParaRPr>
          </a:p>
          <a:p>
            <a:r>
              <a:rPr lang="ko-KR" altLang="en-US" sz="2400" dirty="0">
                <a:latin typeface="블랙슈트" panose="020B0600000101010101" charset="-127"/>
                <a:ea typeface="블랙슈트" panose="020B0600000101010101" charset="-127"/>
              </a:rPr>
              <a:t>치료 성공률을 </a:t>
            </a:r>
            <a:r>
              <a:rPr lang="en-US" altLang="ko-KR" sz="2400" dirty="0">
                <a:latin typeface="블랙슈트" panose="020B0600000101010101" charset="-127"/>
                <a:ea typeface="블랙슈트" panose="020B0600000101010101" charset="-127"/>
              </a:rPr>
              <a:t>95%</a:t>
            </a:r>
            <a:r>
              <a:rPr lang="ko-KR" altLang="en-US" sz="2400" dirty="0">
                <a:latin typeface="블랙슈트" panose="020B0600000101010101" charset="-127"/>
                <a:ea typeface="블랙슈트" panose="020B0600000101010101" charset="-127"/>
              </a:rPr>
              <a:t>에서 </a:t>
            </a:r>
            <a:r>
              <a:rPr lang="en-US" altLang="ko-KR" sz="2400" dirty="0">
                <a:latin typeface="블랙슈트" panose="020B0600000101010101" charset="-127"/>
                <a:ea typeface="블랙슈트" panose="020B0600000101010101" charset="-127"/>
              </a:rPr>
              <a:t>98%</a:t>
            </a:r>
            <a:r>
              <a:rPr lang="ko-KR" altLang="en-US" sz="2400" dirty="0">
                <a:latin typeface="블랙슈트" panose="020B0600000101010101" charset="-127"/>
                <a:ea typeface="블랙슈트" panose="020B0600000101010101" charset="-127"/>
              </a:rPr>
              <a:t>로 증가시킨다</a:t>
            </a:r>
            <a:r>
              <a:rPr lang="en-US" altLang="ko-KR" sz="2400" dirty="0">
                <a:latin typeface="블랙슈트" panose="020B0600000101010101" charset="-127"/>
                <a:ea typeface="블랙슈트" panose="020B0600000101010101" charset="-127"/>
              </a:rPr>
              <a:t>(3% </a:t>
            </a:r>
            <a:r>
              <a:rPr lang="ko-KR" altLang="en-US" sz="2400" dirty="0">
                <a:latin typeface="블랙슈트" panose="020B0600000101010101" charset="-127"/>
                <a:ea typeface="블랙슈트" panose="020B0600000101010101" charset="-127"/>
              </a:rPr>
              <a:t>이상</a:t>
            </a:r>
            <a:r>
              <a:rPr lang="en-US" altLang="ko-KR" sz="2400" dirty="0">
                <a:latin typeface="블랙슈트" panose="020B0600000101010101" charset="-127"/>
                <a:ea typeface="블랙슈트" panose="020B0600000101010101" charset="-127"/>
              </a:rPr>
              <a:t>).</a:t>
            </a:r>
            <a:endParaRPr lang="ko-KR" altLang="en-US" sz="2400" dirty="0">
              <a:latin typeface="블랙슈트" panose="020B0600000101010101" charset="-127"/>
              <a:ea typeface="블랙슈트" panose="020B0600000101010101" charset="-127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F82CF932-9AC7-8944-9703-5E5C0384E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22751" y="2517968"/>
            <a:ext cx="46392284" cy="740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9779A7F-FE72-77E6-79AD-7DD50C715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816132"/>
              </p:ext>
            </p:extLst>
          </p:nvPr>
        </p:nvGraphicFramePr>
        <p:xfrm>
          <a:off x="457199" y="2888339"/>
          <a:ext cx="17368853" cy="2933143"/>
        </p:xfrm>
        <a:graphic>
          <a:graphicData uri="http://schemas.openxmlformats.org/drawingml/2006/table">
            <a:tbl>
              <a:tblPr/>
              <a:tblGrid>
                <a:gridCol w="7010401">
                  <a:extLst>
                    <a:ext uri="{9D8B030D-6E8A-4147-A177-3AD203B41FA5}">
                      <a16:colId xmlns:a16="http://schemas.microsoft.com/office/drawing/2014/main" val="4220608950"/>
                    </a:ext>
                  </a:extLst>
                </a:gridCol>
                <a:gridCol w="3309837">
                  <a:extLst>
                    <a:ext uri="{9D8B030D-6E8A-4147-A177-3AD203B41FA5}">
                      <a16:colId xmlns:a16="http://schemas.microsoft.com/office/drawing/2014/main" val="1387995912"/>
                    </a:ext>
                  </a:extLst>
                </a:gridCol>
                <a:gridCol w="1262162">
                  <a:extLst>
                    <a:ext uri="{9D8B030D-6E8A-4147-A177-3AD203B41FA5}">
                      <a16:colId xmlns:a16="http://schemas.microsoft.com/office/drawing/2014/main" val="1113366271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769300424"/>
                    </a:ext>
                  </a:extLst>
                </a:gridCol>
                <a:gridCol w="3576653">
                  <a:extLst>
                    <a:ext uri="{9D8B030D-6E8A-4147-A177-3AD203B41FA5}">
                      <a16:colId xmlns:a16="http://schemas.microsoft.com/office/drawing/2014/main" val="2046626540"/>
                    </a:ext>
                  </a:extLst>
                </a:gridCol>
              </a:tblGrid>
              <a:tr h="357923"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200" b="1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수행방법</a:t>
                      </a:r>
                    </a:p>
                  </a:txBody>
                  <a:tcPr marL="57995" marR="57995" marT="16034" marB="16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220492"/>
                  </a:ext>
                </a:extLst>
              </a:tr>
              <a:tr h="3579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200" b="1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수행내용</a:t>
                      </a:r>
                    </a:p>
                  </a:txBody>
                  <a:tcPr marL="57995" marR="57995" marT="16034" marB="16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200" b="1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수행대상</a:t>
                      </a:r>
                    </a:p>
                  </a:txBody>
                  <a:tcPr marL="57995" marR="57995" marT="16034" marB="16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200" b="1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수행기간</a:t>
                      </a:r>
                    </a:p>
                  </a:txBody>
                  <a:tcPr marL="57995" marR="57995" marT="16034" marB="16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200" b="1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수행장소</a:t>
                      </a:r>
                    </a:p>
                  </a:txBody>
                  <a:tcPr marL="57995" marR="57995" marT="16034" marB="16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200" b="1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수행인력</a:t>
                      </a:r>
                    </a:p>
                  </a:txBody>
                  <a:tcPr marL="57995" marR="57995" marT="16034" marB="16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82633"/>
                  </a:ext>
                </a:extLst>
              </a:tr>
              <a:tr h="1933143">
                <a:tc>
                  <a:txBody>
                    <a:bodyPr/>
                    <a:lstStyle/>
                    <a:p>
                      <a:pPr fontAlgn="base" latinLnBrk="1">
                        <a:lnSpc>
                          <a:spcPct val="150000"/>
                        </a:lnSpc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4. </a:t>
                      </a:r>
                      <a:r>
                        <a:rPr lang="ko-KR" altLang="en-US" sz="2000" b="1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결핵 예방</a:t>
                      </a:r>
                      <a:r>
                        <a:rPr lang="en-US" altLang="ko-KR" sz="2000" b="1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·</a:t>
                      </a:r>
                      <a:r>
                        <a:rPr lang="ko-KR" altLang="en-US" sz="2000" b="1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관리 정보를 전달하고 퀴즈</a:t>
                      </a:r>
                      <a:r>
                        <a:rPr lang="en-US" altLang="ko-KR" sz="2000" b="1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2000" b="1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토론 등을 활용한 참여형 교육 실시</a:t>
                      </a:r>
                      <a:r>
                        <a:rPr lang="en-US" altLang="ko-KR" sz="2000" b="1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. </a:t>
                      </a:r>
                      <a:r>
                        <a:rPr lang="ko-KR" altLang="en-US" sz="2000" b="1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수료자에게 검진 예약 안내 및 </a:t>
                      </a:r>
                      <a:r>
                        <a:rPr lang="ko-KR" altLang="en-US" sz="2000" b="1" kern="1200" dirty="0" err="1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리플렛</a:t>
                      </a:r>
                      <a:r>
                        <a:rPr lang="ko-KR" altLang="en-US" sz="2000" b="1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 제공을 통한 참여형 결핵 건강교실을 분기별로 </a:t>
                      </a:r>
                      <a:r>
                        <a:rPr lang="en-US" altLang="ko-KR" sz="2000" b="1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1</a:t>
                      </a:r>
                      <a:r>
                        <a:rPr lang="ko-KR" altLang="en-US" sz="2000" b="1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회 운영한다</a:t>
                      </a:r>
                      <a:r>
                        <a:rPr lang="en-US" altLang="ko-KR" sz="2000" b="1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.</a:t>
                      </a:r>
                      <a:endParaRPr lang="ko-KR" altLang="en-US" sz="2000" b="1" kern="1200" dirty="0">
                        <a:solidFill>
                          <a:schemeClr val="tx1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양산시 지역주민 고령자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,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만성질환자 등 고위험군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연중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양산시 보건소 </a:t>
                      </a:r>
                      <a:r>
                        <a:rPr lang="ko-KR" altLang="en-US" sz="2000" b="1" kern="0" spc="0" dirty="0" err="1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교육실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,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복지관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- </a:t>
                      </a:r>
                      <a:r>
                        <a:rPr lang="ko-KR" altLang="en-US" sz="2000" b="1" kern="0" spc="-8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결핵관리 담당 간호사</a:t>
                      </a:r>
                      <a:r>
                        <a:rPr lang="en-US" altLang="ko-KR" sz="2000" b="1" kern="0" spc="-8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: 1</a:t>
                      </a:r>
                      <a:r>
                        <a:rPr lang="ko-KR" altLang="en-US" sz="2000" b="1" kern="0" spc="-8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명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 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-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보건소 행정직원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: 1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명 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-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학생 간호사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: 2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명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3041030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909E010-57A4-CA4E-296F-EAF49614E8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19343"/>
              </p:ext>
            </p:extLst>
          </p:nvPr>
        </p:nvGraphicFramePr>
        <p:xfrm>
          <a:off x="5029200" y="6377711"/>
          <a:ext cx="8001000" cy="2306005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2395635033"/>
                    </a:ext>
                  </a:extLst>
                </a:gridCol>
                <a:gridCol w="6172200">
                  <a:extLst>
                    <a:ext uri="{9D8B030D-6E8A-4147-A177-3AD203B41FA5}">
                      <a16:colId xmlns:a16="http://schemas.microsoft.com/office/drawing/2014/main" val="4278875806"/>
                    </a:ext>
                  </a:extLst>
                </a:gridCol>
              </a:tblGrid>
              <a:tr h="6689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분기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교육 주제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59104"/>
                  </a:ext>
                </a:extLst>
              </a:tr>
              <a:tr h="3716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1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분기 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(1~3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월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)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결핵 </a:t>
                      </a:r>
                      <a:r>
                        <a:rPr lang="ko-KR" altLang="en-US" sz="2000" kern="0" spc="0" dirty="0" err="1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바로알기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 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― 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감염 경로와 증상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33638"/>
                  </a:ext>
                </a:extLst>
              </a:tr>
              <a:tr h="3716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2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분기 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(4~6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월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)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결핵 예방 행동 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― 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생활습관 개선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2023"/>
                  </a:ext>
                </a:extLst>
              </a:tr>
              <a:tr h="3716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3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분기 </a:t>
                      </a: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(7~9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월</a:t>
                      </a: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)</a:t>
                      </a:r>
                      <a:endParaRPr lang="ko-KR" altLang="en-US" sz="2000" kern="0" spc="0">
                        <a:solidFill>
                          <a:srgbClr val="000000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결핵 검진과 치료 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― 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잠복결핵의 이해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2109406"/>
                  </a:ext>
                </a:extLst>
              </a:tr>
              <a:tr h="3716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4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분기 </a:t>
                      </a: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(10~12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월</a:t>
                      </a: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)</a:t>
                      </a:r>
                      <a:endParaRPr lang="ko-KR" altLang="en-US" sz="2000" kern="0" spc="0">
                        <a:solidFill>
                          <a:srgbClr val="000000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지역사회 결핵 관리 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― 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함께 지키는 건강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112571"/>
                  </a:ext>
                </a:extLst>
              </a:tr>
            </a:tbl>
          </a:graphicData>
        </a:graphic>
      </p:graphicFrame>
      <p:sp>
        <p:nvSpPr>
          <p:cNvPr id="16" name="Rectangle 1">
            <a:extLst>
              <a:ext uri="{FF2B5EF4-FFF2-40B4-BE49-F238E27FC236}">
                <a16:creationId xmlns:a16="http://schemas.microsoft.com/office/drawing/2014/main" id="{201F33CB-3AEA-AA5C-3469-AD212C3F9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62000" y="3563003"/>
            <a:ext cx="28257653" cy="669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68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42EAA-62B6-32D3-D475-1613A85F8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0FFA01A-D8AA-0508-3E49-3AD271C21677}"/>
              </a:ext>
            </a:extLst>
          </p:cNvPr>
          <p:cNvGrpSpPr/>
          <p:nvPr/>
        </p:nvGrpSpPr>
        <p:grpSpPr>
          <a:xfrm>
            <a:off x="15499492" y="9746920"/>
            <a:ext cx="2788508" cy="540080"/>
            <a:chOff x="0" y="0"/>
            <a:chExt cx="3718011" cy="720107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753C5FC4-2C1C-EBAF-7268-D895C3A90FC6}"/>
                </a:ext>
              </a:extLst>
            </p:cNvPr>
            <p:cNvSpPr/>
            <p:nvPr/>
          </p:nvSpPr>
          <p:spPr>
            <a:xfrm>
              <a:off x="0" y="0"/>
              <a:ext cx="3718011" cy="720107"/>
            </a:xfrm>
            <a:prstGeom prst="rect">
              <a:avLst/>
            </a:prstGeom>
            <a:solidFill>
              <a:srgbClr val="0F695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43438B5D-E6B7-B202-3D55-9C4E9ADB7BCC}"/>
              </a:ext>
            </a:extLst>
          </p:cNvPr>
          <p:cNvGrpSpPr/>
          <p:nvPr/>
        </p:nvGrpSpPr>
        <p:grpSpPr>
          <a:xfrm>
            <a:off x="0" y="9746920"/>
            <a:ext cx="15567833" cy="540080"/>
            <a:chOff x="0" y="0"/>
            <a:chExt cx="20757110" cy="720107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DBDD92C1-23EB-7FF0-0827-1E15BA7C4532}"/>
                </a:ext>
              </a:extLst>
            </p:cNvPr>
            <p:cNvSpPr/>
            <p:nvPr/>
          </p:nvSpPr>
          <p:spPr>
            <a:xfrm>
              <a:off x="0" y="0"/>
              <a:ext cx="20757110" cy="720107"/>
            </a:xfrm>
            <a:prstGeom prst="rect">
              <a:avLst/>
            </a:prstGeom>
            <a:solidFill>
              <a:srgbClr val="02967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0EC4475A-8A40-184F-C49D-BF429E200CFE}"/>
              </a:ext>
            </a:extLst>
          </p:cNvPr>
          <p:cNvSpPr/>
          <p:nvPr/>
        </p:nvSpPr>
        <p:spPr>
          <a:xfrm rot="-10800000">
            <a:off x="14140365" y="0"/>
            <a:ext cx="4147635" cy="4114800"/>
          </a:xfrm>
          <a:custGeom>
            <a:avLst/>
            <a:gdLst/>
            <a:ahLst/>
            <a:cxnLst/>
            <a:rect l="l" t="t" r="r" b="b"/>
            <a:pathLst>
              <a:path w="4147635" h="4114800">
                <a:moveTo>
                  <a:pt x="0" y="0"/>
                </a:moveTo>
                <a:lnTo>
                  <a:pt x="4147635" y="0"/>
                </a:lnTo>
                <a:lnTo>
                  <a:pt x="41476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2FC1E97-351D-1C38-FF45-2F2A5E53BE14}"/>
              </a:ext>
            </a:extLst>
          </p:cNvPr>
          <p:cNvSpPr txBox="1"/>
          <p:nvPr/>
        </p:nvSpPr>
        <p:spPr>
          <a:xfrm>
            <a:off x="15847012" y="9921710"/>
            <a:ext cx="2131441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0"/>
              </a:lnSpc>
              <a:spcBef>
                <a:spcPct val="0"/>
              </a:spcBef>
            </a:pPr>
            <a:r>
              <a:rPr lang="en-US" sz="1400" u="none" strike="noStrike">
                <a:solidFill>
                  <a:srgbClr val="E8E8E8"/>
                </a:solidFill>
                <a:latin typeface="네모고딕"/>
                <a:ea typeface="네모고딕"/>
                <a:cs typeface="네모고딕"/>
                <a:sym typeface="네모고딕"/>
              </a:rPr>
              <a:t>과제 발표 프레젠테이션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B298BA39-D2D7-F544-7ECF-E5793CE678C8}"/>
              </a:ext>
            </a:extLst>
          </p:cNvPr>
          <p:cNvGrpSpPr/>
          <p:nvPr/>
        </p:nvGrpSpPr>
        <p:grpSpPr>
          <a:xfrm>
            <a:off x="0" y="235436"/>
            <a:ext cx="1688231" cy="1174264"/>
            <a:chOff x="0" y="0"/>
            <a:chExt cx="444637" cy="309271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F81B367-9712-5B45-3FF5-45F187BB46C9}"/>
                </a:ext>
              </a:extLst>
            </p:cNvPr>
            <p:cNvSpPr/>
            <p:nvPr/>
          </p:nvSpPr>
          <p:spPr>
            <a:xfrm>
              <a:off x="0" y="0"/>
              <a:ext cx="444637" cy="309271"/>
            </a:xfrm>
            <a:custGeom>
              <a:avLst/>
              <a:gdLst/>
              <a:ahLst/>
              <a:cxnLst/>
              <a:rect l="l" t="t" r="r" b="b"/>
              <a:pathLst>
                <a:path w="444637" h="309271">
                  <a:moveTo>
                    <a:pt x="0" y="0"/>
                  </a:moveTo>
                  <a:lnTo>
                    <a:pt x="444637" y="0"/>
                  </a:lnTo>
                  <a:lnTo>
                    <a:pt x="444637" y="309271"/>
                  </a:lnTo>
                  <a:lnTo>
                    <a:pt x="0" y="309271"/>
                  </a:lnTo>
                  <a:close/>
                </a:path>
              </a:pathLst>
            </a:custGeom>
            <a:solidFill>
              <a:srgbClr val="02967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83629DAA-D48A-25D9-AAF4-A858ED954BFB}"/>
                </a:ext>
              </a:extLst>
            </p:cNvPr>
            <p:cNvSpPr txBox="1"/>
            <p:nvPr/>
          </p:nvSpPr>
          <p:spPr>
            <a:xfrm>
              <a:off x="0" y="-66675"/>
              <a:ext cx="444637" cy="375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sp>
        <p:nvSpPr>
          <p:cNvPr id="11" name="AutoShape 11">
            <a:extLst>
              <a:ext uri="{FF2B5EF4-FFF2-40B4-BE49-F238E27FC236}">
                <a16:creationId xmlns:a16="http://schemas.microsoft.com/office/drawing/2014/main" id="{2AFA3E30-F9AF-6E3E-3665-B6FA236395A7}"/>
              </a:ext>
            </a:extLst>
          </p:cNvPr>
          <p:cNvSpPr/>
          <p:nvPr/>
        </p:nvSpPr>
        <p:spPr>
          <a:xfrm>
            <a:off x="2094220" y="1440965"/>
            <a:ext cx="8458920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7EF3BB19-1F9C-1245-AC03-83C8BD94E037}"/>
              </a:ext>
            </a:extLst>
          </p:cNvPr>
          <p:cNvSpPr/>
          <p:nvPr/>
        </p:nvSpPr>
        <p:spPr>
          <a:xfrm>
            <a:off x="2094220" y="266700"/>
            <a:ext cx="8458920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FCC744BA-8D65-5E6C-C6C0-7F086D6B7FF4}"/>
              </a:ext>
            </a:extLst>
          </p:cNvPr>
          <p:cNvSpPr txBox="1"/>
          <p:nvPr/>
        </p:nvSpPr>
        <p:spPr>
          <a:xfrm>
            <a:off x="2094220" y="38100"/>
            <a:ext cx="14745980" cy="1273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11199"/>
              </a:lnSpc>
              <a:spcBef>
                <a:spcPct val="0"/>
              </a:spcBef>
            </a:pPr>
            <a:r>
              <a:rPr lang="en-US" sz="5599" b="1" spc="-207" dirty="0" err="1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본론</a:t>
            </a:r>
            <a:r>
              <a:rPr 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7. </a:t>
            </a:r>
            <a:r>
              <a:rPr lang="en-US" sz="5599" b="1" spc="-207" dirty="0" err="1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지역사회</a:t>
            </a:r>
            <a:r>
              <a:rPr 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</a:t>
            </a:r>
            <a:r>
              <a:rPr lang="ko-KR" alt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간호계획 </a:t>
            </a:r>
            <a:r>
              <a:rPr lang="en-US" altLang="ko-KR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(</a:t>
            </a:r>
            <a:r>
              <a:rPr lang="ko-KR" alt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수행</a:t>
            </a:r>
            <a:r>
              <a:rPr lang="en-US" altLang="ko-KR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/</a:t>
            </a:r>
            <a:r>
              <a:rPr lang="ko-KR" alt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평가 계획</a:t>
            </a:r>
            <a:r>
              <a:rPr lang="en-US" altLang="ko-KR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)</a:t>
            </a:r>
            <a:endParaRPr lang="en-US" sz="5599" b="1" spc="-207" dirty="0">
              <a:solidFill>
                <a:srgbClr val="029673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9C4F9A3A-9114-7EAA-1137-8D748326E558}"/>
              </a:ext>
            </a:extLst>
          </p:cNvPr>
          <p:cNvSpPr txBox="1"/>
          <p:nvPr/>
        </p:nvSpPr>
        <p:spPr>
          <a:xfrm>
            <a:off x="403287" y="234442"/>
            <a:ext cx="1088820" cy="1099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5"/>
              </a:lnSpc>
            </a:pPr>
            <a:r>
              <a:rPr lang="en-US" sz="5799" b="1" i="1" dirty="0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03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022F9567-6B5B-280C-06BC-37AD05A29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199" y="2112962"/>
            <a:ext cx="37930667" cy="843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C15794-E3F8-859D-F944-C592A47528F2}"/>
              </a:ext>
            </a:extLst>
          </p:cNvPr>
          <p:cNvSpPr txBox="1"/>
          <p:nvPr/>
        </p:nvSpPr>
        <p:spPr>
          <a:xfrm>
            <a:off x="609600" y="1546131"/>
            <a:ext cx="172212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213" dirty="0">
                <a:solidFill>
                  <a:srgbClr val="000000"/>
                </a:solidFill>
                <a:latin typeface="Aptos" panose="020B0004020202020204" pitchFamily="34" charset="0"/>
                <a:ea typeface="블랙슈트"/>
                <a:cs typeface="블랙슈트"/>
                <a:sym typeface="블랙슈트"/>
              </a:rPr>
              <a:t>③ </a:t>
            </a:r>
            <a:r>
              <a:rPr lang="en-US" altLang="ko-KR" sz="2400" dirty="0">
                <a:latin typeface="블랙슈트" panose="020B0600000101010101" charset="-127"/>
                <a:ea typeface="블랙슈트" panose="020B0600000101010101" charset="-127"/>
              </a:rPr>
              <a:t>2025</a:t>
            </a:r>
            <a:r>
              <a:rPr lang="ko-KR" altLang="en-US" sz="2400" dirty="0">
                <a:latin typeface="블랙슈트" panose="020B0600000101010101" charset="-127"/>
                <a:ea typeface="블랙슈트" panose="020B0600000101010101" charset="-127"/>
              </a:rPr>
              <a:t>년 </a:t>
            </a:r>
            <a:r>
              <a:rPr lang="en-US" altLang="ko-KR" sz="2400" dirty="0">
                <a:latin typeface="블랙슈트" panose="020B0600000101010101" charset="-127"/>
                <a:ea typeface="블랙슈트" panose="020B0600000101010101" charset="-127"/>
              </a:rPr>
              <a:t>1</a:t>
            </a:r>
            <a:r>
              <a:rPr lang="ko-KR" altLang="en-US" sz="2400" dirty="0">
                <a:latin typeface="블랙슈트" panose="020B0600000101010101" charset="-127"/>
                <a:ea typeface="블랙슈트" panose="020B0600000101010101" charset="-127"/>
              </a:rPr>
              <a:t>월 </a:t>
            </a:r>
            <a:r>
              <a:rPr lang="en-US" altLang="ko-KR" sz="2400" dirty="0">
                <a:latin typeface="블랙슈트" panose="020B0600000101010101" charset="-127"/>
                <a:ea typeface="블랙슈트" panose="020B0600000101010101" charset="-127"/>
              </a:rPr>
              <a:t>1</a:t>
            </a:r>
            <a:r>
              <a:rPr lang="ko-KR" altLang="en-US" sz="2400" dirty="0">
                <a:latin typeface="블랙슈트" panose="020B0600000101010101" charset="-127"/>
                <a:ea typeface="블랙슈트" panose="020B0600000101010101" charset="-127"/>
              </a:rPr>
              <a:t>일부터 </a:t>
            </a:r>
            <a:r>
              <a:rPr lang="en-US" altLang="ko-KR" sz="2400" dirty="0">
                <a:latin typeface="블랙슈트" panose="020B0600000101010101" charset="-127"/>
                <a:ea typeface="블랙슈트" panose="020B0600000101010101" charset="-127"/>
              </a:rPr>
              <a:t>2025</a:t>
            </a:r>
            <a:r>
              <a:rPr lang="ko-KR" altLang="en-US" sz="2400" dirty="0">
                <a:latin typeface="블랙슈트" panose="020B0600000101010101" charset="-127"/>
                <a:ea typeface="블랙슈트" panose="020B0600000101010101" charset="-127"/>
              </a:rPr>
              <a:t>년 </a:t>
            </a:r>
            <a:r>
              <a:rPr lang="en-US" altLang="ko-KR" sz="2400" dirty="0">
                <a:latin typeface="블랙슈트" panose="020B0600000101010101" charset="-127"/>
                <a:ea typeface="블랙슈트" panose="020B0600000101010101" charset="-127"/>
              </a:rPr>
              <a:t>12</a:t>
            </a:r>
            <a:r>
              <a:rPr lang="ko-KR" altLang="en-US" sz="2400" dirty="0">
                <a:latin typeface="블랙슈트" panose="020B0600000101010101" charset="-127"/>
                <a:ea typeface="블랙슈트" panose="020B0600000101010101" charset="-127"/>
              </a:rPr>
              <a:t>월 </a:t>
            </a:r>
            <a:r>
              <a:rPr lang="en-US" altLang="ko-KR" sz="2400" dirty="0">
                <a:latin typeface="블랙슈트" panose="020B0600000101010101" charset="-127"/>
                <a:ea typeface="블랙슈트" panose="020B0600000101010101" charset="-127"/>
              </a:rPr>
              <a:t>31</a:t>
            </a:r>
            <a:r>
              <a:rPr lang="ko-KR" altLang="en-US" sz="2400" dirty="0">
                <a:latin typeface="블랙슈트" panose="020B0600000101010101" charset="-127"/>
                <a:ea typeface="블랙슈트" panose="020B0600000101010101" charset="-127"/>
              </a:rPr>
              <a:t>일까지 양산시 보건소의 ‘찾아가는 결핵검진 </a:t>
            </a:r>
            <a:r>
              <a:rPr lang="ko-KR" altLang="en-US" sz="2400" dirty="0" err="1">
                <a:latin typeface="블랙슈트" panose="020B0600000101010101" charset="-127"/>
                <a:ea typeface="블랙슈트" panose="020B0600000101010101" charset="-127"/>
              </a:rPr>
              <a:t>사업’을</a:t>
            </a:r>
            <a:r>
              <a:rPr lang="ko-KR" altLang="en-US" sz="2400" dirty="0">
                <a:latin typeface="블랙슈트" panose="020B0600000101010101" charset="-127"/>
                <a:ea typeface="블랙슈트" panose="020B0600000101010101" charset="-127"/>
              </a:rPr>
              <a:t> 통해 발견된 신규 환자의 </a:t>
            </a:r>
            <a:endParaRPr lang="en-US" altLang="ko-KR" sz="2400" dirty="0">
              <a:latin typeface="블랙슈트" panose="020B0600000101010101" charset="-127"/>
              <a:ea typeface="블랙슈트" panose="020B0600000101010101" charset="-127"/>
            </a:endParaRPr>
          </a:p>
          <a:p>
            <a:r>
              <a:rPr lang="ko-KR" altLang="en-US" sz="2400" dirty="0">
                <a:latin typeface="블랙슈트" panose="020B0600000101010101" charset="-127"/>
                <a:ea typeface="블랙슈트" panose="020B0600000101010101" charset="-127"/>
              </a:rPr>
              <a:t>치료 성공률을 </a:t>
            </a:r>
            <a:r>
              <a:rPr lang="en-US" altLang="ko-KR" sz="2400" dirty="0">
                <a:latin typeface="블랙슈트" panose="020B0600000101010101" charset="-127"/>
                <a:ea typeface="블랙슈트" panose="020B0600000101010101" charset="-127"/>
              </a:rPr>
              <a:t>95%</a:t>
            </a:r>
            <a:r>
              <a:rPr lang="ko-KR" altLang="en-US" sz="2400" dirty="0">
                <a:latin typeface="블랙슈트" panose="020B0600000101010101" charset="-127"/>
                <a:ea typeface="블랙슈트" panose="020B0600000101010101" charset="-127"/>
              </a:rPr>
              <a:t>에서 </a:t>
            </a:r>
            <a:r>
              <a:rPr lang="en-US" altLang="ko-KR" sz="2400" dirty="0">
                <a:latin typeface="블랙슈트" panose="020B0600000101010101" charset="-127"/>
                <a:ea typeface="블랙슈트" panose="020B0600000101010101" charset="-127"/>
              </a:rPr>
              <a:t>98%</a:t>
            </a:r>
            <a:r>
              <a:rPr lang="ko-KR" altLang="en-US" sz="2400" dirty="0">
                <a:latin typeface="블랙슈트" panose="020B0600000101010101" charset="-127"/>
                <a:ea typeface="블랙슈트" panose="020B0600000101010101" charset="-127"/>
              </a:rPr>
              <a:t>로 증가시킨다</a:t>
            </a:r>
            <a:r>
              <a:rPr lang="en-US" altLang="ko-KR" sz="2400" dirty="0">
                <a:latin typeface="블랙슈트" panose="020B0600000101010101" charset="-127"/>
                <a:ea typeface="블랙슈트" panose="020B0600000101010101" charset="-127"/>
              </a:rPr>
              <a:t>(3% </a:t>
            </a:r>
            <a:r>
              <a:rPr lang="ko-KR" altLang="en-US" sz="2400" dirty="0">
                <a:latin typeface="블랙슈트" panose="020B0600000101010101" charset="-127"/>
                <a:ea typeface="블랙슈트" panose="020B0600000101010101" charset="-127"/>
              </a:rPr>
              <a:t>이상</a:t>
            </a:r>
            <a:r>
              <a:rPr lang="en-US" altLang="ko-KR" sz="2400" dirty="0">
                <a:latin typeface="블랙슈트" panose="020B0600000101010101" charset="-127"/>
                <a:ea typeface="블랙슈트" panose="020B0600000101010101" charset="-127"/>
              </a:rPr>
              <a:t>).</a:t>
            </a:r>
            <a:endParaRPr lang="ko-KR" altLang="en-US" sz="2400" dirty="0">
              <a:latin typeface="블랙슈트" panose="020B0600000101010101" charset="-127"/>
              <a:ea typeface="블랙슈트" panose="020B0600000101010101" charset="-127"/>
            </a:endParaRPr>
          </a:p>
          <a:p>
            <a:endParaRPr lang="en-US" sz="2400" dirty="0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A0D270F1-4290-DD35-9B90-29D73D563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22751" y="2517968"/>
            <a:ext cx="46392284" cy="740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6CA3AF5-84C6-5B64-479A-81D256E92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564956"/>
              </p:ext>
            </p:extLst>
          </p:nvPr>
        </p:nvGraphicFramePr>
        <p:xfrm>
          <a:off x="457199" y="2465627"/>
          <a:ext cx="17368853" cy="6920753"/>
        </p:xfrm>
        <a:graphic>
          <a:graphicData uri="http://schemas.openxmlformats.org/drawingml/2006/table">
            <a:tbl>
              <a:tblPr/>
              <a:tblGrid>
                <a:gridCol w="7774218">
                  <a:extLst>
                    <a:ext uri="{9D8B030D-6E8A-4147-A177-3AD203B41FA5}">
                      <a16:colId xmlns:a16="http://schemas.microsoft.com/office/drawing/2014/main" val="4220608950"/>
                    </a:ext>
                  </a:extLst>
                </a:gridCol>
                <a:gridCol w="2546020">
                  <a:extLst>
                    <a:ext uri="{9D8B030D-6E8A-4147-A177-3AD203B41FA5}">
                      <a16:colId xmlns:a16="http://schemas.microsoft.com/office/drawing/2014/main" val="1387995912"/>
                    </a:ext>
                  </a:extLst>
                </a:gridCol>
                <a:gridCol w="1262162">
                  <a:extLst>
                    <a:ext uri="{9D8B030D-6E8A-4147-A177-3AD203B41FA5}">
                      <a16:colId xmlns:a16="http://schemas.microsoft.com/office/drawing/2014/main" val="1113366271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769300424"/>
                    </a:ext>
                  </a:extLst>
                </a:gridCol>
                <a:gridCol w="3576653">
                  <a:extLst>
                    <a:ext uri="{9D8B030D-6E8A-4147-A177-3AD203B41FA5}">
                      <a16:colId xmlns:a16="http://schemas.microsoft.com/office/drawing/2014/main" val="2046626540"/>
                    </a:ext>
                  </a:extLst>
                </a:gridCol>
              </a:tblGrid>
              <a:tr h="357923"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200" b="1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수행방법</a:t>
                      </a:r>
                    </a:p>
                  </a:txBody>
                  <a:tcPr marL="57995" marR="57995" marT="16034" marB="16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220492"/>
                  </a:ext>
                </a:extLst>
              </a:tr>
              <a:tr h="3579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200" b="1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수행내용</a:t>
                      </a:r>
                    </a:p>
                  </a:txBody>
                  <a:tcPr marL="57995" marR="57995" marT="16034" marB="16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200" b="1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수행대상</a:t>
                      </a:r>
                    </a:p>
                  </a:txBody>
                  <a:tcPr marL="57995" marR="57995" marT="16034" marB="16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200" b="1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수행기간</a:t>
                      </a:r>
                    </a:p>
                  </a:txBody>
                  <a:tcPr marL="57995" marR="57995" marT="16034" marB="16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200" b="1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수행장소</a:t>
                      </a:r>
                    </a:p>
                  </a:txBody>
                  <a:tcPr marL="57995" marR="57995" marT="16034" marB="16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200" b="1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수행인력</a:t>
                      </a:r>
                    </a:p>
                  </a:txBody>
                  <a:tcPr marL="57995" marR="57995" marT="16034" marB="16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82633"/>
                  </a:ext>
                </a:extLst>
              </a:tr>
              <a:tr h="1424593">
                <a:tc>
                  <a:txBody>
                    <a:bodyPr/>
                    <a:lstStyle/>
                    <a:p>
                      <a:pPr marL="342900" marR="0" indent="-342900" algn="just" fontAlgn="base" latinLnBrk="1">
                        <a:lnSpc>
                          <a:spcPct val="140000"/>
                        </a:lnSpc>
                        <a:buAutoNum type="arabicPeriod"/>
                      </a:pPr>
                      <a:r>
                        <a:rPr lang="ko-KR" altLang="en-US" sz="2000" b="1" kern="0" spc="-4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신규 결핵 환자 방문 시 정보</a:t>
                      </a:r>
                      <a:r>
                        <a:rPr lang="en-US" altLang="ko-KR" sz="2000" b="1" kern="0" spc="-4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, </a:t>
                      </a:r>
                      <a:r>
                        <a:rPr lang="ko-KR" altLang="en-US" sz="2000" b="1" kern="0" spc="-4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건강 상태</a:t>
                      </a:r>
                      <a:r>
                        <a:rPr lang="en-US" altLang="ko-KR" sz="2000" b="1" kern="0" spc="-4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, </a:t>
                      </a:r>
                      <a:r>
                        <a:rPr lang="ko-KR" altLang="en-US" sz="2000" b="1" kern="0" spc="-4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치료 이력</a:t>
                      </a:r>
                      <a:r>
                        <a:rPr lang="en-US" altLang="ko-KR" sz="2000" b="1" kern="0" spc="-4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, </a:t>
                      </a:r>
                      <a:r>
                        <a:rPr lang="ko-KR" altLang="en-US" sz="2000" b="1" kern="0" spc="-4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복약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 순응도 등 대상자 사정과 등록을 한다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40000"/>
                        </a:lnSpc>
                        <a:buNone/>
                      </a:pPr>
                      <a:r>
                        <a:rPr lang="en-US" altLang="ko-KR" sz="2000" b="1" kern="0" spc="-6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(</a:t>
                      </a:r>
                      <a:r>
                        <a:rPr lang="ko-KR" altLang="en-US" sz="2000" b="1" kern="0" spc="-6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집중 사례관리 대상자의 경우 매월 개별 관리 계획을 수립한다</a:t>
                      </a:r>
                      <a:r>
                        <a:rPr lang="en-US" altLang="ko-KR" sz="2000" b="1" kern="0" spc="-6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.)</a:t>
                      </a:r>
                      <a:endParaRPr lang="ko-KR" altLang="en-US" sz="2000" b="1" kern="0" spc="0" dirty="0">
                        <a:solidFill>
                          <a:srgbClr val="000000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양산시 지역 주민 중 ‘찾아가는 결핵검진 사업’ 에서 발견된 신규 결핵 환자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연중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b="1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이동 검진현장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b="1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- </a:t>
                      </a:r>
                      <a:r>
                        <a:rPr lang="ko-KR" altLang="en-US" sz="2000" b="1" kern="0" spc="-8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결핵관리 담당 간호사</a:t>
                      </a:r>
                      <a:r>
                        <a:rPr lang="en-US" altLang="ko-KR" sz="2000" b="1" kern="0" spc="-8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: 1</a:t>
                      </a:r>
                      <a:r>
                        <a:rPr lang="ko-KR" altLang="en-US" sz="2000" b="1" kern="0" spc="-8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명</a:t>
                      </a:r>
                      <a:endParaRPr lang="ko-KR" altLang="en-US" sz="2000" b="1" kern="0" spc="0">
                        <a:solidFill>
                          <a:srgbClr val="000000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b="1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- </a:t>
                      </a:r>
                      <a:r>
                        <a:rPr lang="ko-KR" altLang="en-US" sz="2000" b="1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사례관리 전담자</a:t>
                      </a:r>
                      <a:r>
                        <a:rPr lang="en-US" altLang="ko-KR" sz="2000" b="1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: 1</a:t>
                      </a:r>
                      <a:r>
                        <a:rPr lang="ko-KR" altLang="en-US" sz="2000" b="1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명 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b="1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- </a:t>
                      </a:r>
                      <a:r>
                        <a:rPr lang="ko-KR" altLang="en-US" sz="2000" b="1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학생 간호사</a:t>
                      </a:r>
                      <a:r>
                        <a:rPr lang="en-US" altLang="ko-KR" sz="2000" b="1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: 2</a:t>
                      </a:r>
                      <a:r>
                        <a:rPr lang="ko-KR" altLang="en-US" sz="2000" b="1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명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3041030"/>
                  </a:ext>
                </a:extLst>
              </a:tr>
              <a:tr h="187415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40000"/>
                        </a:lnSpc>
                        <a:buNone/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2.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주 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5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회 이상 방문 또는 대상자 상황에 따라 가정 방문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,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전화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,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영상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(DOT via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모바일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)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복약 확인을 병행하고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,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기록을 통해 복약 누락 및 부작용 발생 여부를 실시간 관리한다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.</a:t>
                      </a:r>
                      <a:endParaRPr lang="ko-KR" altLang="en-US" sz="2000" b="1" kern="0" spc="0" dirty="0">
                        <a:solidFill>
                          <a:srgbClr val="000000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양산시 지역 주민 중 </a:t>
                      </a:r>
                      <a:endParaRPr lang="en-US" altLang="ko-KR" sz="2000" b="1" kern="0" spc="0" dirty="0">
                        <a:solidFill>
                          <a:srgbClr val="000000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등록된 결핵 환자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대상자 가정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- </a:t>
                      </a:r>
                      <a:r>
                        <a:rPr lang="ko-KR" altLang="en-US" sz="2000" b="1" kern="0" spc="-8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결핵관리 담당 간호사</a:t>
                      </a:r>
                      <a:r>
                        <a:rPr lang="en-US" altLang="ko-KR" sz="2000" b="1" kern="0" spc="-8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: 1</a:t>
                      </a:r>
                      <a:r>
                        <a:rPr lang="ko-KR" altLang="en-US" sz="2000" b="1" kern="0" spc="-8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명</a:t>
                      </a:r>
                      <a:endParaRPr lang="ko-KR" altLang="en-US" sz="2000" b="1" kern="0" spc="0" dirty="0">
                        <a:solidFill>
                          <a:srgbClr val="000000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-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학생 간호사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: 2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명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869677"/>
                  </a:ext>
                </a:extLst>
              </a:tr>
              <a:tr h="178014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40000"/>
                        </a:lnSpc>
                        <a:buNone/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3.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정기 모니터링 및 사례회의</a:t>
                      </a:r>
                    </a:p>
                    <a:p>
                      <a:pPr marL="0" marR="0" indent="0" algn="just" fontAlgn="base" latinLnBrk="1">
                        <a:lnSpc>
                          <a:spcPct val="140000"/>
                        </a:lnSpc>
                        <a:buNone/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-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매주 또는 격주로 대상자 건강 상태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,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치료 순응도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,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부작용 여부를 확인하고 기록한다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.</a:t>
                      </a:r>
                      <a:endParaRPr lang="ko-KR" altLang="en-US" sz="2000" b="1" kern="0" spc="0" dirty="0">
                        <a:solidFill>
                          <a:srgbClr val="000000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40000"/>
                        </a:lnSpc>
                        <a:buNone/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-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사례관리팀과 정기 회의를 통해 관리 계획 조정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,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추가 지원 필요 여부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,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문제 해결을 논의한다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.</a:t>
                      </a:r>
                      <a:endParaRPr lang="ko-KR" altLang="en-US" sz="2000" b="1" kern="0" spc="0" dirty="0">
                        <a:solidFill>
                          <a:srgbClr val="000000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양산시 보건소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-</a:t>
                      </a:r>
                      <a:r>
                        <a:rPr lang="ko-KR" altLang="en-US" sz="2000" b="1" kern="0" spc="-8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 결핵관리 담당 간호사</a:t>
                      </a:r>
                      <a:r>
                        <a:rPr lang="en-US" altLang="ko-KR" sz="2000" b="1" kern="0" spc="-8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: 1</a:t>
                      </a:r>
                      <a:r>
                        <a:rPr lang="ko-KR" altLang="en-US" sz="2000" b="1" kern="0" spc="-8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명 </a:t>
                      </a:r>
                      <a:endParaRPr lang="ko-KR" altLang="en-US" sz="2000" b="1" kern="0" spc="0" dirty="0">
                        <a:solidFill>
                          <a:srgbClr val="000000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-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정신건강전문요원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: 1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명 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-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학생간호사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: 2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명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06861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5557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F2659-F5EA-56FF-C366-DEEEA5B6F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B037A62-0E04-A2B8-4C67-503E8BB22243}"/>
              </a:ext>
            </a:extLst>
          </p:cNvPr>
          <p:cNvGrpSpPr/>
          <p:nvPr/>
        </p:nvGrpSpPr>
        <p:grpSpPr>
          <a:xfrm>
            <a:off x="15499492" y="9746920"/>
            <a:ext cx="2788508" cy="540080"/>
            <a:chOff x="0" y="0"/>
            <a:chExt cx="3718011" cy="720107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F8D40B10-8677-F3F7-B124-55095821E5CC}"/>
                </a:ext>
              </a:extLst>
            </p:cNvPr>
            <p:cNvSpPr/>
            <p:nvPr/>
          </p:nvSpPr>
          <p:spPr>
            <a:xfrm>
              <a:off x="0" y="0"/>
              <a:ext cx="3718011" cy="720107"/>
            </a:xfrm>
            <a:prstGeom prst="rect">
              <a:avLst/>
            </a:prstGeom>
            <a:solidFill>
              <a:srgbClr val="0F695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A6D822D1-5329-725D-B396-680CB682A6FF}"/>
              </a:ext>
            </a:extLst>
          </p:cNvPr>
          <p:cNvGrpSpPr/>
          <p:nvPr/>
        </p:nvGrpSpPr>
        <p:grpSpPr>
          <a:xfrm>
            <a:off x="0" y="9746920"/>
            <a:ext cx="15567833" cy="540080"/>
            <a:chOff x="0" y="0"/>
            <a:chExt cx="20757110" cy="720107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B71FEC77-3730-25D7-68CA-51031ADD6959}"/>
                </a:ext>
              </a:extLst>
            </p:cNvPr>
            <p:cNvSpPr/>
            <p:nvPr/>
          </p:nvSpPr>
          <p:spPr>
            <a:xfrm>
              <a:off x="0" y="0"/>
              <a:ext cx="20757110" cy="720107"/>
            </a:xfrm>
            <a:prstGeom prst="rect">
              <a:avLst/>
            </a:prstGeom>
            <a:solidFill>
              <a:srgbClr val="02967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BAA9FC8B-575B-C1DC-34E7-6902200033FD}"/>
              </a:ext>
            </a:extLst>
          </p:cNvPr>
          <p:cNvSpPr/>
          <p:nvPr/>
        </p:nvSpPr>
        <p:spPr>
          <a:xfrm rot="-10800000">
            <a:off x="14140365" y="0"/>
            <a:ext cx="4147635" cy="4114800"/>
          </a:xfrm>
          <a:custGeom>
            <a:avLst/>
            <a:gdLst/>
            <a:ahLst/>
            <a:cxnLst/>
            <a:rect l="l" t="t" r="r" b="b"/>
            <a:pathLst>
              <a:path w="4147635" h="4114800">
                <a:moveTo>
                  <a:pt x="0" y="0"/>
                </a:moveTo>
                <a:lnTo>
                  <a:pt x="4147635" y="0"/>
                </a:lnTo>
                <a:lnTo>
                  <a:pt x="41476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D6F4B6E-57D0-9F60-6890-05A45CC3A823}"/>
              </a:ext>
            </a:extLst>
          </p:cNvPr>
          <p:cNvSpPr txBox="1"/>
          <p:nvPr/>
        </p:nvSpPr>
        <p:spPr>
          <a:xfrm>
            <a:off x="15847012" y="9921710"/>
            <a:ext cx="2131441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0"/>
              </a:lnSpc>
              <a:spcBef>
                <a:spcPct val="0"/>
              </a:spcBef>
            </a:pPr>
            <a:r>
              <a:rPr lang="en-US" sz="1400" u="none" strike="noStrike">
                <a:solidFill>
                  <a:srgbClr val="E8E8E8"/>
                </a:solidFill>
                <a:latin typeface="네모고딕"/>
                <a:ea typeface="네모고딕"/>
                <a:cs typeface="네모고딕"/>
                <a:sym typeface="네모고딕"/>
              </a:rPr>
              <a:t>과제 발표 프레젠테이션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3B2DB15C-376E-1D9C-BBF6-A9C9461D9F59}"/>
              </a:ext>
            </a:extLst>
          </p:cNvPr>
          <p:cNvGrpSpPr/>
          <p:nvPr/>
        </p:nvGrpSpPr>
        <p:grpSpPr>
          <a:xfrm>
            <a:off x="0" y="235436"/>
            <a:ext cx="1688231" cy="1174264"/>
            <a:chOff x="0" y="0"/>
            <a:chExt cx="444637" cy="309271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8C2D50E-95B1-4E3F-E1B9-D9A5FAF159F3}"/>
                </a:ext>
              </a:extLst>
            </p:cNvPr>
            <p:cNvSpPr/>
            <p:nvPr/>
          </p:nvSpPr>
          <p:spPr>
            <a:xfrm>
              <a:off x="0" y="0"/>
              <a:ext cx="444637" cy="309271"/>
            </a:xfrm>
            <a:custGeom>
              <a:avLst/>
              <a:gdLst/>
              <a:ahLst/>
              <a:cxnLst/>
              <a:rect l="l" t="t" r="r" b="b"/>
              <a:pathLst>
                <a:path w="444637" h="309271">
                  <a:moveTo>
                    <a:pt x="0" y="0"/>
                  </a:moveTo>
                  <a:lnTo>
                    <a:pt x="444637" y="0"/>
                  </a:lnTo>
                  <a:lnTo>
                    <a:pt x="444637" y="309271"/>
                  </a:lnTo>
                  <a:lnTo>
                    <a:pt x="0" y="309271"/>
                  </a:lnTo>
                  <a:close/>
                </a:path>
              </a:pathLst>
            </a:custGeom>
            <a:solidFill>
              <a:srgbClr val="02967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042A06FC-B6ED-1BE7-BE5A-D6B6DA3438CD}"/>
                </a:ext>
              </a:extLst>
            </p:cNvPr>
            <p:cNvSpPr txBox="1"/>
            <p:nvPr/>
          </p:nvSpPr>
          <p:spPr>
            <a:xfrm>
              <a:off x="0" y="-66675"/>
              <a:ext cx="444637" cy="375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sp>
        <p:nvSpPr>
          <p:cNvPr id="11" name="AutoShape 11">
            <a:extLst>
              <a:ext uri="{FF2B5EF4-FFF2-40B4-BE49-F238E27FC236}">
                <a16:creationId xmlns:a16="http://schemas.microsoft.com/office/drawing/2014/main" id="{7EEA28D0-BB4B-8344-A43E-C91F8B352182}"/>
              </a:ext>
            </a:extLst>
          </p:cNvPr>
          <p:cNvSpPr/>
          <p:nvPr/>
        </p:nvSpPr>
        <p:spPr>
          <a:xfrm>
            <a:off x="2094220" y="1440965"/>
            <a:ext cx="8458920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368A580F-9E9F-309E-E260-F05C8DBAEB63}"/>
              </a:ext>
            </a:extLst>
          </p:cNvPr>
          <p:cNvSpPr/>
          <p:nvPr/>
        </p:nvSpPr>
        <p:spPr>
          <a:xfrm>
            <a:off x="2094220" y="266700"/>
            <a:ext cx="8458920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8D56F7E6-FB9B-830D-7061-ADA4FCDAA396}"/>
              </a:ext>
            </a:extLst>
          </p:cNvPr>
          <p:cNvSpPr txBox="1"/>
          <p:nvPr/>
        </p:nvSpPr>
        <p:spPr>
          <a:xfrm>
            <a:off x="2094220" y="38100"/>
            <a:ext cx="14745980" cy="1273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11199"/>
              </a:lnSpc>
              <a:spcBef>
                <a:spcPct val="0"/>
              </a:spcBef>
            </a:pPr>
            <a:r>
              <a:rPr lang="en-US" sz="5599" b="1" spc="-207" dirty="0" err="1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본론</a:t>
            </a:r>
            <a:r>
              <a:rPr 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7. </a:t>
            </a:r>
            <a:r>
              <a:rPr lang="en-US" sz="5599" b="1" spc="-207" dirty="0" err="1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지역사회</a:t>
            </a:r>
            <a:r>
              <a:rPr 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</a:t>
            </a:r>
            <a:r>
              <a:rPr lang="ko-KR" alt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간호계획 </a:t>
            </a:r>
            <a:r>
              <a:rPr lang="en-US" altLang="ko-KR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(</a:t>
            </a:r>
            <a:r>
              <a:rPr lang="ko-KR" alt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수행</a:t>
            </a:r>
            <a:r>
              <a:rPr lang="en-US" altLang="ko-KR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/</a:t>
            </a:r>
            <a:r>
              <a:rPr lang="ko-KR" alt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평가 계획</a:t>
            </a:r>
            <a:r>
              <a:rPr lang="en-US" altLang="ko-KR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)</a:t>
            </a:r>
            <a:endParaRPr lang="en-US" sz="5599" b="1" spc="-207" dirty="0">
              <a:solidFill>
                <a:srgbClr val="029673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BE8EF332-7183-9107-9D77-BED6BC8FD581}"/>
              </a:ext>
            </a:extLst>
          </p:cNvPr>
          <p:cNvSpPr txBox="1"/>
          <p:nvPr/>
        </p:nvSpPr>
        <p:spPr>
          <a:xfrm>
            <a:off x="403287" y="234442"/>
            <a:ext cx="1088820" cy="1099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5"/>
              </a:lnSpc>
            </a:pPr>
            <a:r>
              <a:rPr lang="en-US" sz="5799" b="1" i="1" dirty="0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03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34B8D2A0-AA5F-9808-7683-5AB80C14E8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199" y="2112962"/>
            <a:ext cx="37930667" cy="843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D49350-8986-AB7E-0BDD-40DC94DE104C}"/>
              </a:ext>
            </a:extLst>
          </p:cNvPr>
          <p:cNvSpPr txBox="1"/>
          <p:nvPr/>
        </p:nvSpPr>
        <p:spPr>
          <a:xfrm>
            <a:off x="609600" y="1802061"/>
            <a:ext cx="172212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spc="-213" dirty="0">
                <a:solidFill>
                  <a:srgbClr val="000000"/>
                </a:solidFill>
                <a:latin typeface="Aptos" panose="020B0004020202020204" pitchFamily="34" charset="0"/>
                <a:ea typeface="블랙슈트"/>
                <a:cs typeface="블랙슈트"/>
                <a:sym typeface="블랙슈트"/>
              </a:rPr>
              <a:t>③ </a:t>
            </a:r>
            <a:r>
              <a:rPr lang="en-US" altLang="ko-KR" sz="2400" dirty="0">
                <a:latin typeface="블랙슈트" panose="020B0600000101010101" charset="-127"/>
                <a:ea typeface="블랙슈트" panose="020B0600000101010101" charset="-127"/>
              </a:rPr>
              <a:t>2025</a:t>
            </a:r>
            <a:r>
              <a:rPr lang="ko-KR" altLang="en-US" sz="2400" dirty="0">
                <a:latin typeface="블랙슈트" panose="020B0600000101010101" charset="-127"/>
                <a:ea typeface="블랙슈트" panose="020B0600000101010101" charset="-127"/>
              </a:rPr>
              <a:t>년 </a:t>
            </a:r>
            <a:r>
              <a:rPr lang="en-US" altLang="ko-KR" sz="2400" dirty="0">
                <a:latin typeface="블랙슈트" panose="020B0600000101010101" charset="-127"/>
                <a:ea typeface="블랙슈트" panose="020B0600000101010101" charset="-127"/>
              </a:rPr>
              <a:t>1</a:t>
            </a:r>
            <a:r>
              <a:rPr lang="ko-KR" altLang="en-US" sz="2400" dirty="0">
                <a:latin typeface="블랙슈트" panose="020B0600000101010101" charset="-127"/>
                <a:ea typeface="블랙슈트" panose="020B0600000101010101" charset="-127"/>
              </a:rPr>
              <a:t>월 </a:t>
            </a:r>
            <a:r>
              <a:rPr lang="en-US" altLang="ko-KR" sz="2400" dirty="0">
                <a:latin typeface="블랙슈트" panose="020B0600000101010101" charset="-127"/>
                <a:ea typeface="블랙슈트" panose="020B0600000101010101" charset="-127"/>
              </a:rPr>
              <a:t>1</a:t>
            </a:r>
            <a:r>
              <a:rPr lang="ko-KR" altLang="en-US" sz="2400" dirty="0">
                <a:latin typeface="블랙슈트" panose="020B0600000101010101" charset="-127"/>
                <a:ea typeface="블랙슈트" panose="020B0600000101010101" charset="-127"/>
              </a:rPr>
              <a:t>일부터 </a:t>
            </a:r>
            <a:r>
              <a:rPr lang="en-US" altLang="ko-KR" sz="2400" dirty="0">
                <a:latin typeface="블랙슈트" panose="020B0600000101010101" charset="-127"/>
                <a:ea typeface="블랙슈트" panose="020B0600000101010101" charset="-127"/>
              </a:rPr>
              <a:t>2025</a:t>
            </a:r>
            <a:r>
              <a:rPr lang="ko-KR" altLang="en-US" sz="2400" dirty="0">
                <a:latin typeface="블랙슈트" panose="020B0600000101010101" charset="-127"/>
                <a:ea typeface="블랙슈트" panose="020B0600000101010101" charset="-127"/>
              </a:rPr>
              <a:t>년 </a:t>
            </a:r>
            <a:r>
              <a:rPr lang="en-US" altLang="ko-KR" sz="2400" dirty="0">
                <a:latin typeface="블랙슈트" panose="020B0600000101010101" charset="-127"/>
                <a:ea typeface="블랙슈트" panose="020B0600000101010101" charset="-127"/>
              </a:rPr>
              <a:t>12</a:t>
            </a:r>
            <a:r>
              <a:rPr lang="ko-KR" altLang="en-US" sz="2400" dirty="0">
                <a:latin typeface="블랙슈트" panose="020B0600000101010101" charset="-127"/>
                <a:ea typeface="블랙슈트" panose="020B0600000101010101" charset="-127"/>
              </a:rPr>
              <a:t>월 </a:t>
            </a:r>
            <a:r>
              <a:rPr lang="en-US" altLang="ko-KR" sz="2400" dirty="0">
                <a:latin typeface="블랙슈트" panose="020B0600000101010101" charset="-127"/>
                <a:ea typeface="블랙슈트" panose="020B0600000101010101" charset="-127"/>
              </a:rPr>
              <a:t>31</a:t>
            </a:r>
            <a:r>
              <a:rPr lang="ko-KR" altLang="en-US" sz="2400" dirty="0">
                <a:latin typeface="블랙슈트" panose="020B0600000101010101" charset="-127"/>
                <a:ea typeface="블랙슈트" panose="020B0600000101010101" charset="-127"/>
              </a:rPr>
              <a:t>일까지 양산시 보건소의 ‘찾아가는 결핵검진 </a:t>
            </a:r>
            <a:r>
              <a:rPr lang="ko-KR" altLang="en-US" sz="2400" dirty="0" err="1">
                <a:latin typeface="블랙슈트" panose="020B0600000101010101" charset="-127"/>
                <a:ea typeface="블랙슈트" panose="020B0600000101010101" charset="-127"/>
              </a:rPr>
              <a:t>사업’을</a:t>
            </a:r>
            <a:r>
              <a:rPr lang="ko-KR" altLang="en-US" sz="2400" dirty="0">
                <a:latin typeface="블랙슈트" panose="020B0600000101010101" charset="-127"/>
                <a:ea typeface="블랙슈트" panose="020B0600000101010101" charset="-127"/>
              </a:rPr>
              <a:t> 통해 발견된 신규 환자의 </a:t>
            </a:r>
            <a:endParaRPr lang="en-US" altLang="ko-KR" sz="2400" dirty="0">
              <a:latin typeface="블랙슈트" panose="020B0600000101010101" charset="-127"/>
              <a:ea typeface="블랙슈트" panose="020B0600000101010101" charset="-127"/>
            </a:endParaRPr>
          </a:p>
          <a:p>
            <a:r>
              <a:rPr lang="ko-KR" altLang="en-US" sz="2400" dirty="0">
                <a:latin typeface="블랙슈트" panose="020B0600000101010101" charset="-127"/>
                <a:ea typeface="블랙슈트" panose="020B0600000101010101" charset="-127"/>
              </a:rPr>
              <a:t>치료 성공률을 </a:t>
            </a:r>
            <a:r>
              <a:rPr lang="en-US" altLang="ko-KR" sz="2400" dirty="0">
                <a:latin typeface="블랙슈트" panose="020B0600000101010101" charset="-127"/>
                <a:ea typeface="블랙슈트" panose="020B0600000101010101" charset="-127"/>
              </a:rPr>
              <a:t>95%</a:t>
            </a:r>
            <a:r>
              <a:rPr lang="ko-KR" altLang="en-US" sz="2400" dirty="0">
                <a:latin typeface="블랙슈트" panose="020B0600000101010101" charset="-127"/>
                <a:ea typeface="블랙슈트" panose="020B0600000101010101" charset="-127"/>
              </a:rPr>
              <a:t>에서 </a:t>
            </a:r>
            <a:r>
              <a:rPr lang="en-US" altLang="ko-KR" sz="2400" dirty="0">
                <a:latin typeface="블랙슈트" panose="020B0600000101010101" charset="-127"/>
                <a:ea typeface="블랙슈트" panose="020B0600000101010101" charset="-127"/>
              </a:rPr>
              <a:t>98%</a:t>
            </a:r>
            <a:r>
              <a:rPr lang="ko-KR" altLang="en-US" sz="2400" dirty="0">
                <a:latin typeface="블랙슈트" panose="020B0600000101010101" charset="-127"/>
                <a:ea typeface="블랙슈트" panose="020B0600000101010101" charset="-127"/>
              </a:rPr>
              <a:t>로 증가시킨다</a:t>
            </a:r>
            <a:r>
              <a:rPr lang="en-US" altLang="ko-KR" sz="2400" dirty="0">
                <a:latin typeface="블랙슈트" panose="020B0600000101010101" charset="-127"/>
                <a:ea typeface="블랙슈트" panose="020B0600000101010101" charset="-127"/>
              </a:rPr>
              <a:t>(3% </a:t>
            </a:r>
            <a:r>
              <a:rPr lang="ko-KR" altLang="en-US" sz="2400" dirty="0">
                <a:latin typeface="블랙슈트" panose="020B0600000101010101" charset="-127"/>
                <a:ea typeface="블랙슈트" panose="020B0600000101010101" charset="-127"/>
              </a:rPr>
              <a:t>이상</a:t>
            </a:r>
            <a:r>
              <a:rPr lang="en-US" altLang="ko-KR" sz="2400" dirty="0">
                <a:latin typeface="블랙슈트" panose="020B0600000101010101" charset="-127"/>
                <a:ea typeface="블랙슈트" panose="020B0600000101010101" charset="-127"/>
              </a:rPr>
              <a:t>).</a:t>
            </a:r>
            <a:endParaRPr lang="ko-KR" altLang="en-US" sz="2400" dirty="0">
              <a:latin typeface="블랙슈트" panose="020B0600000101010101" charset="-127"/>
              <a:ea typeface="블랙슈트" panose="020B0600000101010101" charset="-127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C7C37494-93D5-8CF1-140E-39E1468C90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22751" y="2517968"/>
            <a:ext cx="46392284" cy="740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6993A29-0C34-0DCE-7357-CACDBC7F5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343643"/>
              </p:ext>
            </p:extLst>
          </p:nvPr>
        </p:nvGraphicFramePr>
        <p:xfrm>
          <a:off x="457199" y="2888339"/>
          <a:ext cx="17368853" cy="2933143"/>
        </p:xfrm>
        <a:graphic>
          <a:graphicData uri="http://schemas.openxmlformats.org/drawingml/2006/table">
            <a:tbl>
              <a:tblPr/>
              <a:tblGrid>
                <a:gridCol w="7010401">
                  <a:extLst>
                    <a:ext uri="{9D8B030D-6E8A-4147-A177-3AD203B41FA5}">
                      <a16:colId xmlns:a16="http://schemas.microsoft.com/office/drawing/2014/main" val="4220608950"/>
                    </a:ext>
                  </a:extLst>
                </a:gridCol>
                <a:gridCol w="3309837">
                  <a:extLst>
                    <a:ext uri="{9D8B030D-6E8A-4147-A177-3AD203B41FA5}">
                      <a16:colId xmlns:a16="http://schemas.microsoft.com/office/drawing/2014/main" val="1387995912"/>
                    </a:ext>
                  </a:extLst>
                </a:gridCol>
                <a:gridCol w="1262162">
                  <a:extLst>
                    <a:ext uri="{9D8B030D-6E8A-4147-A177-3AD203B41FA5}">
                      <a16:colId xmlns:a16="http://schemas.microsoft.com/office/drawing/2014/main" val="1113366271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769300424"/>
                    </a:ext>
                  </a:extLst>
                </a:gridCol>
                <a:gridCol w="3576653">
                  <a:extLst>
                    <a:ext uri="{9D8B030D-6E8A-4147-A177-3AD203B41FA5}">
                      <a16:colId xmlns:a16="http://schemas.microsoft.com/office/drawing/2014/main" val="2046626540"/>
                    </a:ext>
                  </a:extLst>
                </a:gridCol>
              </a:tblGrid>
              <a:tr h="357923"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200" b="1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수행방법</a:t>
                      </a:r>
                    </a:p>
                  </a:txBody>
                  <a:tcPr marL="57995" marR="57995" marT="16034" marB="16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220492"/>
                  </a:ext>
                </a:extLst>
              </a:tr>
              <a:tr h="3579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200" b="1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수행내용</a:t>
                      </a:r>
                    </a:p>
                  </a:txBody>
                  <a:tcPr marL="57995" marR="57995" marT="16034" marB="16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200" b="1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수행대상</a:t>
                      </a:r>
                    </a:p>
                  </a:txBody>
                  <a:tcPr marL="57995" marR="57995" marT="16034" marB="16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200" b="1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수행기간</a:t>
                      </a:r>
                    </a:p>
                  </a:txBody>
                  <a:tcPr marL="57995" marR="57995" marT="16034" marB="16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200" b="1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수행장소</a:t>
                      </a:r>
                    </a:p>
                  </a:txBody>
                  <a:tcPr marL="57995" marR="57995" marT="16034" marB="16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200" b="1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수행인력</a:t>
                      </a:r>
                    </a:p>
                  </a:txBody>
                  <a:tcPr marL="57995" marR="57995" marT="16034" marB="16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82633"/>
                  </a:ext>
                </a:extLst>
              </a:tr>
              <a:tr h="1933143"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4. </a:t>
                      </a:r>
                      <a:r>
                        <a:rPr lang="ko-KR" altLang="en-US" sz="2000" b="1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교육 및 건강 상담 제공</a:t>
                      </a:r>
                    </a:p>
                    <a:p>
                      <a:pPr marL="285750" indent="-285750" fontAlgn="base" latinLnBrk="1">
                        <a:buFontTx/>
                        <a:buChar char="-"/>
                      </a:pPr>
                      <a:r>
                        <a:rPr lang="ko-KR" altLang="en-US" sz="2000" b="1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매달 둘째 주 화요일</a:t>
                      </a:r>
                      <a:r>
                        <a:rPr lang="en-US" altLang="ko-KR" sz="2000" b="1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2000" b="1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총 </a:t>
                      </a:r>
                      <a:r>
                        <a:rPr lang="en-US" altLang="ko-KR" sz="2000" b="1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12</a:t>
                      </a:r>
                      <a:r>
                        <a:rPr lang="ko-KR" altLang="en-US" sz="2000" b="1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회 교육을 실시하며</a:t>
                      </a:r>
                      <a:r>
                        <a:rPr lang="en-US" altLang="ko-KR" sz="2000" b="1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2000" b="1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대상자 및 가족 참여를 권장한다</a:t>
                      </a:r>
                      <a:r>
                        <a:rPr lang="en-US" altLang="ko-KR" sz="2000" b="1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.</a:t>
                      </a:r>
                      <a:endParaRPr lang="ko-KR" altLang="en-US" sz="2000" b="1" kern="1200" dirty="0">
                        <a:solidFill>
                          <a:schemeClr val="tx1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  <a:cs typeface="+mn-cs"/>
                      </a:endParaRPr>
                    </a:p>
                    <a:p>
                      <a:pPr marL="285750" indent="-285750" fontAlgn="base" latinLnBrk="1">
                        <a:buFontTx/>
                        <a:buChar char="-"/>
                      </a:pPr>
                      <a:r>
                        <a:rPr lang="ko-KR" altLang="en-US" sz="2000" b="1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교육 방법</a:t>
                      </a:r>
                      <a:r>
                        <a:rPr lang="en-US" altLang="ko-KR" sz="2000" b="1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: 1:1 </a:t>
                      </a:r>
                      <a:r>
                        <a:rPr lang="ko-KR" altLang="en-US" sz="2000" b="1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상담</a:t>
                      </a:r>
                      <a:r>
                        <a:rPr lang="en-US" altLang="ko-KR" sz="2000" b="1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2000" b="1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소책자 배부</a:t>
                      </a:r>
                      <a:r>
                        <a:rPr lang="en-US" altLang="ko-KR" sz="2000" b="1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2000" b="1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동영상 자료 활용</a:t>
                      </a:r>
                      <a:endParaRPr lang="en-US" altLang="ko-KR" sz="2000" b="1" kern="1200" dirty="0">
                        <a:solidFill>
                          <a:schemeClr val="tx1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  <a:cs typeface="+mn-cs"/>
                      </a:endParaRPr>
                    </a:p>
                    <a:p>
                      <a:pPr marL="285750" indent="-285750" fontAlgn="base" latinLnBrk="1">
                        <a:buFontTx/>
                        <a:buChar char="-"/>
                      </a:pPr>
                      <a:r>
                        <a:rPr lang="ko-KR" altLang="en-US" sz="2000" b="1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월별 교육 주제</a:t>
                      </a:r>
                      <a:r>
                        <a:rPr lang="en-US" altLang="ko-KR" sz="2000" b="1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 ↓</a:t>
                      </a:r>
                      <a:endParaRPr lang="ko-KR" altLang="en-US" sz="2000" b="1" kern="1200" dirty="0">
                        <a:solidFill>
                          <a:schemeClr val="tx1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양산시 지역 주민 중 ‘찾아가는 결핵검진 사업’ 에서 발견된 신규 결핵 환자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연중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이동 검진현장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- </a:t>
                      </a:r>
                      <a:r>
                        <a:rPr lang="ko-KR" altLang="en-US" sz="2000" b="1" kern="0" spc="-8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결핵관리 담당 간호사</a:t>
                      </a:r>
                      <a:r>
                        <a:rPr lang="en-US" altLang="ko-KR" sz="2000" b="1" kern="0" spc="-8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: 1</a:t>
                      </a:r>
                      <a:r>
                        <a:rPr lang="ko-KR" altLang="en-US" sz="2000" b="1" kern="0" spc="-8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명</a:t>
                      </a:r>
                      <a:endParaRPr lang="ko-KR" altLang="en-US" sz="2000" b="1" kern="0" spc="0" dirty="0">
                        <a:solidFill>
                          <a:srgbClr val="000000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-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사례관리 </a:t>
                      </a:r>
                      <a:r>
                        <a:rPr lang="ko-KR" altLang="en-US" sz="2000" b="1" kern="0" spc="0" dirty="0" err="1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전담자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: 1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명 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-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학생 간호사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: 2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명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3041030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0EE838C-EAA8-EDAC-5EFA-CB227A5E8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949352"/>
              </p:ext>
            </p:extLst>
          </p:nvPr>
        </p:nvGraphicFramePr>
        <p:xfrm>
          <a:off x="2122294" y="6057900"/>
          <a:ext cx="6172200" cy="3228407"/>
        </p:xfrm>
        <a:graphic>
          <a:graphicData uri="http://schemas.openxmlformats.org/drawingml/2006/table">
            <a:tbl>
              <a:tblPr/>
              <a:tblGrid>
                <a:gridCol w="836967">
                  <a:extLst>
                    <a:ext uri="{9D8B030D-6E8A-4147-A177-3AD203B41FA5}">
                      <a16:colId xmlns:a16="http://schemas.microsoft.com/office/drawing/2014/main" val="2395635033"/>
                    </a:ext>
                  </a:extLst>
                </a:gridCol>
                <a:gridCol w="5335233">
                  <a:extLst>
                    <a:ext uri="{9D8B030D-6E8A-4147-A177-3AD203B41FA5}">
                      <a16:colId xmlns:a16="http://schemas.microsoft.com/office/drawing/2014/main" val="4278875806"/>
                    </a:ext>
                  </a:extLst>
                </a:gridCol>
              </a:tblGrid>
              <a:tr h="668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b="1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b="1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교육 주제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59104"/>
                  </a:ext>
                </a:extLst>
              </a:tr>
              <a:tr h="3716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1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결핵의 정의와 전파 경로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33638"/>
                  </a:ext>
                </a:extLst>
              </a:tr>
              <a:tr h="3716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2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결핵 치료 과정과 약물 복용 중요성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2023"/>
                  </a:ext>
                </a:extLst>
              </a:tr>
              <a:tr h="3716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3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약물 부작용 및 관리 방법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2109406"/>
                  </a:ext>
                </a:extLst>
              </a:tr>
              <a:tr h="3716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4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결핵 예방과 위생 관리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112571"/>
                  </a:ext>
                </a:extLst>
              </a:tr>
              <a:tr h="3716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5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생활 속 건강관리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(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영양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, 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운동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)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6242296"/>
                  </a:ext>
                </a:extLst>
              </a:tr>
              <a:tr h="3716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6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스트레스 관리와 심리적 지원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4436377"/>
                  </a:ext>
                </a:extLst>
              </a:tr>
            </a:tbl>
          </a:graphicData>
        </a:graphic>
      </p:graphicFrame>
      <p:sp>
        <p:nvSpPr>
          <p:cNvPr id="16" name="Rectangle 1">
            <a:extLst>
              <a:ext uri="{FF2B5EF4-FFF2-40B4-BE49-F238E27FC236}">
                <a16:creationId xmlns:a16="http://schemas.microsoft.com/office/drawing/2014/main" id="{EAC06EB9-E207-ED54-BE97-22D57AD572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62000" y="3563003"/>
            <a:ext cx="28257653" cy="669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AAC772E-F69C-3FA4-D424-5D05BD4FE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656385"/>
              </p:ext>
            </p:extLst>
          </p:nvPr>
        </p:nvGraphicFramePr>
        <p:xfrm>
          <a:off x="9144000" y="6057900"/>
          <a:ext cx="6172200" cy="3228407"/>
        </p:xfrm>
        <a:graphic>
          <a:graphicData uri="http://schemas.openxmlformats.org/drawingml/2006/table">
            <a:tbl>
              <a:tblPr/>
              <a:tblGrid>
                <a:gridCol w="836967">
                  <a:extLst>
                    <a:ext uri="{9D8B030D-6E8A-4147-A177-3AD203B41FA5}">
                      <a16:colId xmlns:a16="http://schemas.microsoft.com/office/drawing/2014/main" val="2987709081"/>
                    </a:ext>
                  </a:extLst>
                </a:gridCol>
                <a:gridCol w="5335233">
                  <a:extLst>
                    <a:ext uri="{9D8B030D-6E8A-4147-A177-3AD203B41FA5}">
                      <a16:colId xmlns:a16="http://schemas.microsoft.com/office/drawing/2014/main" val="470130899"/>
                    </a:ext>
                  </a:extLst>
                </a:gridCol>
              </a:tblGrid>
              <a:tr h="668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b="1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b="1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교육 주제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145306"/>
                  </a:ext>
                </a:extLst>
              </a:tr>
              <a:tr h="3716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7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결핵과 만성질환 동반 관리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1578308"/>
                  </a:ext>
                </a:extLst>
              </a:tr>
              <a:tr h="3716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8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가족과 함께하는 치료 지원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7827737"/>
                  </a:ext>
                </a:extLst>
              </a:tr>
              <a:tr h="3716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9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증상 모니터링 및 이상 시 대처 방법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718165"/>
                  </a:ext>
                </a:extLst>
              </a:tr>
              <a:tr h="3716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10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사회적 지지 및 커뮤니티 자원 활용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6708295"/>
                  </a:ext>
                </a:extLst>
              </a:tr>
              <a:tr h="3716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11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치료 중간 평가와 복약 동기 강화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09965"/>
                  </a:ext>
                </a:extLst>
              </a:tr>
              <a:tr h="3716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12</a:t>
                      </a:r>
                      <a:r>
                        <a:rPr lang="ko-KR" altLang="en-US" sz="2000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1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년 치료 성과 리뷰 및 지속 관리 전략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96101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5569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3DE88-29C0-A538-0FDE-DC464B9D6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7DA8336-D796-F835-E9EC-7877494C0448}"/>
              </a:ext>
            </a:extLst>
          </p:cNvPr>
          <p:cNvGrpSpPr/>
          <p:nvPr/>
        </p:nvGrpSpPr>
        <p:grpSpPr>
          <a:xfrm>
            <a:off x="15499492" y="9746920"/>
            <a:ext cx="2788508" cy="540080"/>
            <a:chOff x="0" y="0"/>
            <a:chExt cx="3718011" cy="720107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BF7DB9E4-9E5C-6B0A-7381-403FD8A9FCC3}"/>
                </a:ext>
              </a:extLst>
            </p:cNvPr>
            <p:cNvSpPr/>
            <p:nvPr/>
          </p:nvSpPr>
          <p:spPr>
            <a:xfrm>
              <a:off x="0" y="0"/>
              <a:ext cx="3718011" cy="720107"/>
            </a:xfrm>
            <a:prstGeom prst="rect">
              <a:avLst/>
            </a:prstGeom>
            <a:solidFill>
              <a:srgbClr val="0F695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977BB1EC-64A6-3128-FE47-67B2CE1CB47D}"/>
              </a:ext>
            </a:extLst>
          </p:cNvPr>
          <p:cNvGrpSpPr/>
          <p:nvPr/>
        </p:nvGrpSpPr>
        <p:grpSpPr>
          <a:xfrm>
            <a:off x="0" y="9746920"/>
            <a:ext cx="15567833" cy="540080"/>
            <a:chOff x="0" y="0"/>
            <a:chExt cx="20757110" cy="720107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3960C1D3-68FA-087B-3D51-549956C8A9A0}"/>
                </a:ext>
              </a:extLst>
            </p:cNvPr>
            <p:cNvSpPr/>
            <p:nvPr/>
          </p:nvSpPr>
          <p:spPr>
            <a:xfrm>
              <a:off x="0" y="0"/>
              <a:ext cx="20757110" cy="720107"/>
            </a:xfrm>
            <a:prstGeom prst="rect">
              <a:avLst/>
            </a:prstGeom>
            <a:solidFill>
              <a:srgbClr val="02967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35E25DA1-EABB-93A8-BFEA-3BCBE22785D6}"/>
              </a:ext>
            </a:extLst>
          </p:cNvPr>
          <p:cNvSpPr/>
          <p:nvPr/>
        </p:nvSpPr>
        <p:spPr>
          <a:xfrm rot="-10800000">
            <a:off x="14140365" y="0"/>
            <a:ext cx="4147635" cy="4114800"/>
          </a:xfrm>
          <a:custGeom>
            <a:avLst/>
            <a:gdLst/>
            <a:ahLst/>
            <a:cxnLst/>
            <a:rect l="l" t="t" r="r" b="b"/>
            <a:pathLst>
              <a:path w="4147635" h="4114800">
                <a:moveTo>
                  <a:pt x="0" y="0"/>
                </a:moveTo>
                <a:lnTo>
                  <a:pt x="4147635" y="0"/>
                </a:lnTo>
                <a:lnTo>
                  <a:pt x="41476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8340113-9612-670B-A2B2-CF781A2F57FD}"/>
              </a:ext>
            </a:extLst>
          </p:cNvPr>
          <p:cNvSpPr txBox="1"/>
          <p:nvPr/>
        </p:nvSpPr>
        <p:spPr>
          <a:xfrm>
            <a:off x="15847012" y="9921710"/>
            <a:ext cx="2131441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0"/>
              </a:lnSpc>
              <a:spcBef>
                <a:spcPct val="0"/>
              </a:spcBef>
            </a:pPr>
            <a:r>
              <a:rPr lang="en-US" sz="1400" u="none" strike="noStrike">
                <a:solidFill>
                  <a:srgbClr val="E8E8E8"/>
                </a:solidFill>
                <a:latin typeface="네모고딕"/>
                <a:ea typeface="네모고딕"/>
                <a:cs typeface="네모고딕"/>
                <a:sym typeface="네모고딕"/>
              </a:rPr>
              <a:t>과제 발표 프레젠테이션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673FB809-9428-4DA7-4C1C-83A20687BACA}"/>
              </a:ext>
            </a:extLst>
          </p:cNvPr>
          <p:cNvGrpSpPr/>
          <p:nvPr/>
        </p:nvGrpSpPr>
        <p:grpSpPr>
          <a:xfrm>
            <a:off x="0" y="235436"/>
            <a:ext cx="1688231" cy="1174264"/>
            <a:chOff x="0" y="0"/>
            <a:chExt cx="444637" cy="309271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57D6D808-E213-5A6E-B17A-86FEB826FFCE}"/>
                </a:ext>
              </a:extLst>
            </p:cNvPr>
            <p:cNvSpPr/>
            <p:nvPr/>
          </p:nvSpPr>
          <p:spPr>
            <a:xfrm>
              <a:off x="0" y="0"/>
              <a:ext cx="444637" cy="309271"/>
            </a:xfrm>
            <a:custGeom>
              <a:avLst/>
              <a:gdLst/>
              <a:ahLst/>
              <a:cxnLst/>
              <a:rect l="l" t="t" r="r" b="b"/>
              <a:pathLst>
                <a:path w="444637" h="309271">
                  <a:moveTo>
                    <a:pt x="0" y="0"/>
                  </a:moveTo>
                  <a:lnTo>
                    <a:pt x="444637" y="0"/>
                  </a:lnTo>
                  <a:lnTo>
                    <a:pt x="444637" y="309271"/>
                  </a:lnTo>
                  <a:lnTo>
                    <a:pt x="0" y="309271"/>
                  </a:lnTo>
                  <a:close/>
                </a:path>
              </a:pathLst>
            </a:custGeom>
            <a:solidFill>
              <a:srgbClr val="02967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790149E0-D07D-98CB-DAFE-FCFDE2112A6F}"/>
                </a:ext>
              </a:extLst>
            </p:cNvPr>
            <p:cNvSpPr txBox="1"/>
            <p:nvPr/>
          </p:nvSpPr>
          <p:spPr>
            <a:xfrm>
              <a:off x="0" y="-66675"/>
              <a:ext cx="444637" cy="375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sp>
        <p:nvSpPr>
          <p:cNvPr id="11" name="AutoShape 11">
            <a:extLst>
              <a:ext uri="{FF2B5EF4-FFF2-40B4-BE49-F238E27FC236}">
                <a16:creationId xmlns:a16="http://schemas.microsoft.com/office/drawing/2014/main" id="{E025FE55-237B-84B0-EEF8-2F17C9FFDA9C}"/>
              </a:ext>
            </a:extLst>
          </p:cNvPr>
          <p:cNvSpPr/>
          <p:nvPr/>
        </p:nvSpPr>
        <p:spPr>
          <a:xfrm>
            <a:off x="2094220" y="1440965"/>
            <a:ext cx="8458920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F082C0FB-7F0A-21D6-9343-19DAE155B73D}"/>
              </a:ext>
            </a:extLst>
          </p:cNvPr>
          <p:cNvSpPr/>
          <p:nvPr/>
        </p:nvSpPr>
        <p:spPr>
          <a:xfrm>
            <a:off x="2094220" y="266700"/>
            <a:ext cx="8458920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B8DDA7C1-F650-865D-EEA3-525884E08577}"/>
              </a:ext>
            </a:extLst>
          </p:cNvPr>
          <p:cNvSpPr txBox="1"/>
          <p:nvPr/>
        </p:nvSpPr>
        <p:spPr>
          <a:xfrm>
            <a:off x="2094220" y="38100"/>
            <a:ext cx="14745980" cy="1273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11199"/>
              </a:lnSpc>
              <a:spcBef>
                <a:spcPct val="0"/>
              </a:spcBef>
            </a:pPr>
            <a:r>
              <a:rPr lang="en-US" sz="5599" b="1" spc="-207" dirty="0" err="1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본론</a:t>
            </a:r>
            <a:r>
              <a:rPr 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7. </a:t>
            </a:r>
            <a:r>
              <a:rPr lang="en-US" sz="5599" b="1" spc="-207" dirty="0" err="1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지역사회</a:t>
            </a:r>
            <a:r>
              <a:rPr 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</a:t>
            </a:r>
            <a:r>
              <a:rPr lang="ko-KR" alt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간호계획 </a:t>
            </a:r>
            <a:r>
              <a:rPr lang="en-US" altLang="ko-KR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(</a:t>
            </a:r>
            <a:r>
              <a:rPr lang="ko-KR" alt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수행</a:t>
            </a:r>
            <a:r>
              <a:rPr lang="en-US" altLang="ko-KR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/</a:t>
            </a:r>
            <a:r>
              <a:rPr lang="ko-KR" alt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평가 계획</a:t>
            </a:r>
            <a:r>
              <a:rPr lang="en-US" altLang="ko-KR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)</a:t>
            </a:r>
            <a:endParaRPr lang="en-US" sz="5599" b="1" spc="-207" dirty="0">
              <a:solidFill>
                <a:srgbClr val="029673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1456B550-CB99-BC8E-AC72-7B6C674E5B00}"/>
              </a:ext>
            </a:extLst>
          </p:cNvPr>
          <p:cNvSpPr txBox="1"/>
          <p:nvPr/>
        </p:nvSpPr>
        <p:spPr>
          <a:xfrm>
            <a:off x="403287" y="234442"/>
            <a:ext cx="1088820" cy="1099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5"/>
              </a:lnSpc>
            </a:pPr>
            <a:r>
              <a:rPr lang="en-US" sz="5799" b="1" i="1" dirty="0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03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3BDE7BBF-CE1A-ED57-F814-23A42DC1B1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199" y="2112962"/>
            <a:ext cx="37930667" cy="843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6E9776-4C3B-708C-4424-6D2D7FF14FAD}"/>
              </a:ext>
            </a:extLst>
          </p:cNvPr>
          <p:cNvSpPr txBox="1"/>
          <p:nvPr/>
        </p:nvSpPr>
        <p:spPr>
          <a:xfrm>
            <a:off x="379841" y="2003974"/>
            <a:ext cx="172212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 latinLnBrk="1"/>
            <a:r>
              <a:rPr lang="en-US" altLang="ko-KR" sz="2400" dirty="0">
                <a:latin typeface="Aptos" panose="020B0004020202020204" pitchFamily="34" charset="0"/>
                <a:ea typeface="블랙슈트" panose="020B0600000101010101" charset="-127"/>
              </a:rPr>
              <a:t>④ </a:t>
            </a:r>
            <a:r>
              <a:rPr lang="en-US" altLang="ko-KR" sz="2400" dirty="0">
                <a:latin typeface="블랙슈트" panose="020B0600000101010101" charset="-127"/>
                <a:ea typeface="블랙슈트" panose="020B0600000101010101" charset="-127"/>
              </a:rPr>
              <a:t>2025</a:t>
            </a:r>
            <a:r>
              <a:rPr lang="ko-KR" altLang="en-US" sz="2400" dirty="0">
                <a:latin typeface="블랙슈트" panose="020B0600000101010101" charset="-127"/>
                <a:ea typeface="블랙슈트" panose="020B0600000101010101" charset="-127"/>
              </a:rPr>
              <a:t>년 </a:t>
            </a:r>
            <a:r>
              <a:rPr lang="en-US" altLang="ko-KR" sz="2400" dirty="0">
                <a:latin typeface="블랙슈트" panose="020B0600000101010101" charset="-127"/>
                <a:ea typeface="블랙슈트" panose="020B0600000101010101" charset="-127"/>
              </a:rPr>
              <a:t>1</a:t>
            </a:r>
            <a:r>
              <a:rPr lang="ko-KR" altLang="en-US" sz="2400" dirty="0">
                <a:latin typeface="블랙슈트" panose="020B0600000101010101" charset="-127"/>
                <a:ea typeface="블랙슈트" panose="020B0600000101010101" charset="-127"/>
              </a:rPr>
              <a:t>월 </a:t>
            </a:r>
            <a:r>
              <a:rPr lang="en-US" altLang="ko-KR" sz="2400" dirty="0">
                <a:latin typeface="블랙슈트" panose="020B0600000101010101" charset="-127"/>
                <a:ea typeface="블랙슈트" panose="020B0600000101010101" charset="-127"/>
              </a:rPr>
              <a:t>1</a:t>
            </a:r>
            <a:r>
              <a:rPr lang="ko-KR" altLang="en-US" sz="2400" dirty="0">
                <a:latin typeface="블랙슈트" panose="020B0600000101010101" charset="-127"/>
                <a:ea typeface="블랙슈트" panose="020B0600000101010101" charset="-127"/>
              </a:rPr>
              <a:t>일부터 </a:t>
            </a:r>
            <a:r>
              <a:rPr lang="en-US" altLang="ko-KR" sz="2400" dirty="0">
                <a:latin typeface="블랙슈트" panose="020B0600000101010101" charset="-127"/>
                <a:ea typeface="블랙슈트" panose="020B0600000101010101" charset="-127"/>
              </a:rPr>
              <a:t>2025</a:t>
            </a:r>
            <a:r>
              <a:rPr lang="ko-KR" altLang="en-US" sz="2400" dirty="0">
                <a:latin typeface="블랙슈트" panose="020B0600000101010101" charset="-127"/>
                <a:ea typeface="블랙슈트" panose="020B0600000101010101" charset="-127"/>
              </a:rPr>
              <a:t>년 </a:t>
            </a:r>
            <a:r>
              <a:rPr lang="en-US" altLang="ko-KR" sz="2400" dirty="0">
                <a:latin typeface="블랙슈트" panose="020B0600000101010101" charset="-127"/>
                <a:ea typeface="블랙슈트" panose="020B0600000101010101" charset="-127"/>
              </a:rPr>
              <a:t>12</a:t>
            </a:r>
            <a:r>
              <a:rPr lang="ko-KR" altLang="en-US" sz="2400" dirty="0">
                <a:latin typeface="블랙슈트" panose="020B0600000101010101" charset="-127"/>
                <a:ea typeface="블랙슈트" panose="020B0600000101010101" charset="-127"/>
              </a:rPr>
              <a:t>월 </a:t>
            </a:r>
            <a:r>
              <a:rPr lang="en-US" altLang="ko-KR" sz="2400" dirty="0">
                <a:latin typeface="블랙슈트" panose="020B0600000101010101" charset="-127"/>
                <a:ea typeface="블랙슈트" panose="020B0600000101010101" charset="-127"/>
              </a:rPr>
              <a:t>31</a:t>
            </a:r>
            <a:r>
              <a:rPr lang="ko-KR" altLang="en-US" sz="2400" dirty="0">
                <a:latin typeface="블랙슈트" panose="020B0600000101010101" charset="-127"/>
                <a:ea typeface="블랙슈트" panose="020B0600000101010101" charset="-127"/>
              </a:rPr>
              <a:t>일까지 </a:t>
            </a:r>
            <a:r>
              <a:rPr lang="en-US" altLang="ko-KR" sz="2400" dirty="0">
                <a:latin typeface="블랙슈트" panose="020B0600000101010101" charset="-127"/>
                <a:ea typeface="블랙슈트" panose="020B0600000101010101" charset="-127"/>
              </a:rPr>
              <a:t>'</a:t>
            </a:r>
            <a:r>
              <a:rPr lang="ko-KR" altLang="en-US" sz="2400" dirty="0" err="1">
                <a:latin typeface="블랙슈트" panose="020B0600000101010101" charset="-127"/>
                <a:ea typeface="블랙슈트" panose="020B0600000101010101" charset="-127"/>
              </a:rPr>
              <a:t>잠복결핵검진률</a:t>
            </a:r>
            <a:r>
              <a:rPr lang="ko-KR" altLang="en-US" sz="2400" dirty="0">
                <a:latin typeface="블랙슈트" panose="020B0600000101010101" charset="-127"/>
                <a:ea typeface="블랙슈트" panose="020B0600000101010101" charset="-127"/>
              </a:rPr>
              <a:t> 향상 추진사업</a:t>
            </a:r>
            <a:r>
              <a:rPr lang="en-US" altLang="ko-KR" sz="2400" dirty="0">
                <a:latin typeface="블랙슈트" panose="020B0600000101010101" charset="-127"/>
                <a:ea typeface="블랙슈트" panose="020B0600000101010101" charset="-127"/>
              </a:rPr>
              <a:t>'</a:t>
            </a:r>
            <a:r>
              <a:rPr lang="ko-KR" altLang="en-US" sz="2400" dirty="0">
                <a:latin typeface="블랙슈트" panose="020B0600000101010101" charset="-127"/>
                <a:ea typeface="블랙슈트" panose="020B0600000101010101" charset="-127"/>
              </a:rPr>
              <a:t>을 통해 양산시 지역주민 중 의료취약지역</a:t>
            </a:r>
            <a:r>
              <a:rPr lang="en-US" altLang="ko-KR" sz="2400" dirty="0">
                <a:latin typeface="블랙슈트" panose="020B0600000101010101" charset="-127"/>
                <a:ea typeface="블랙슈트" panose="020B0600000101010101" charset="-127"/>
              </a:rPr>
              <a:t>(1</a:t>
            </a:r>
            <a:r>
              <a:rPr lang="ko-KR" altLang="en-US" sz="2400" dirty="0">
                <a:latin typeface="블랙슈트" panose="020B0600000101010101" charset="-127"/>
                <a:ea typeface="블랙슈트" panose="020B0600000101010101" charset="-127"/>
              </a:rPr>
              <a:t>권역</a:t>
            </a:r>
            <a:r>
              <a:rPr lang="en-US" altLang="ko-KR" sz="2400" dirty="0">
                <a:latin typeface="블랙슈트" panose="020B0600000101010101" charset="-127"/>
                <a:ea typeface="블랙슈트" panose="020B0600000101010101" charset="-127"/>
              </a:rPr>
              <a:t>) </a:t>
            </a:r>
            <a:r>
              <a:rPr lang="ko-KR" altLang="en-US" sz="2400" dirty="0">
                <a:latin typeface="블랙슈트" panose="020B0600000101010101" charset="-127"/>
                <a:ea typeface="블랙슈트" panose="020B0600000101010101" charset="-127"/>
              </a:rPr>
              <a:t>및 고위험군을 대상으로 </a:t>
            </a:r>
            <a:r>
              <a:rPr lang="ko-KR" altLang="en-US" sz="2400" dirty="0" err="1">
                <a:latin typeface="블랙슈트" panose="020B0600000101010101" charset="-127"/>
                <a:ea typeface="블랙슈트" panose="020B0600000101010101" charset="-127"/>
              </a:rPr>
              <a:t>잠복결핵검사</a:t>
            </a:r>
            <a:r>
              <a:rPr lang="ko-KR" altLang="en-US" sz="2400" dirty="0">
                <a:latin typeface="블랙슈트" panose="020B0600000101010101" charset="-127"/>
                <a:ea typeface="블랙슈트" panose="020B0600000101010101" charset="-127"/>
              </a:rPr>
              <a:t> 참여율을 현재 </a:t>
            </a:r>
            <a:r>
              <a:rPr lang="en-US" altLang="ko-KR" sz="2400" dirty="0">
                <a:latin typeface="블랙슈트" panose="020B0600000101010101" charset="-127"/>
                <a:ea typeface="블랙슈트" panose="020B0600000101010101" charset="-127"/>
              </a:rPr>
              <a:t>60%</a:t>
            </a:r>
            <a:r>
              <a:rPr lang="ko-KR" altLang="en-US" sz="2400" dirty="0">
                <a:latin typeface="블랙슈트" panose="020B0600000101010101" charset="-127"/>
                <a:ea typeface="블랙슈트" panose="020B0600000101010101" charset="-127"/>
              </a:rPr>
              <a:t>에서 </a:t>
            </a:r>
            <a:r>
              <a:rPr lang="en-US" altLang="ko-KR" sz="2400" dirty="0">
                <a:latin typeface="블랙슈트" panose="020B0600000101010101" charset="-127"/>
                <a:ea typeface="블랙슈트" panose="020B0600000101010101" charset="-127"/>
              </a:rPr>
              <a:t>75%</a:t>
            </a:r>
            <a:r>
              <a:rPr lang="ko-KR" altLang="en-US" sz="2400" dirty="0">
                <a:latin typeface="블랙슈트" panose="020B0600000101010101" charset="-127"/>
                <a:ea typeface="블랙슈트" panose="020B0600000101010101" charset="-127"/>
              </a:rPr>
              <a:t>로 향상시킨다</a:t>
            </a:r>
            <a:r>
              <a:rPr lang="en-US" altLang="ko-KR" sz="2400" dirty="0">
                <a:latin typeface="블랙슈트" panose="020B0600000101010101" charset="-127"/>
                <a:ea typeface="블랙슈트" panose="020B0600000101010101" charset="-127"/>
              </a:rPr>
              <a:t>(15% </a:t>
            </a:r>
            <a:r>
              <a:rPr lang="ko-KR" altLang="en-US" sz="2400" dirty="0">
                <a:latin typeface="블랙슈트" panose="020B0600000101010101" charset="-127"/>
                <a:ea typeface="블랙슈트" panose="020B0600000101010101" charset="-127"/>
              </a:rPr>
              <a:t>이상</a:t>
            </a:r>
            <a:r>
              <a:rPr lang="en-US" altLang="ko-KR" sz="2400" dirty="0">
                <a:latin typeface="블랙슈트" panose="020B0600000101010101" charset="-127"/>
                <a:ea typeface="블랙슈트" panose="020B0600000101010101" charset="-127"/>
              </a:rPr>
              <a:t>).</a:t>
            </a:r>
            <a:endParaRPr lang="ko-KR" altLang="en-US" sz="2400" dirty="0">
              <a:latin typeface="블랙슈트" panose="020B0600000101010101" charset="-127"/>
              <a:ea typeface="블랙슈트" panose="020B0600000101010101" charset="-127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CC21BE64-A1E1-DC13-BD58-8B12D4A599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22751" y="2517968"/>
            <a:ext cx="46392284" cy="740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9D61204-4158-AC67-6389-494D53FF4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012688"/>
              </p:ext>
            </p:extLst>
          </p:nvPr>
        </p:nvGraphicFramePr>
        <p:xfrm>
          <a:off x="457199" y="2979868"/>
          <a:ext cx="17368853" cy="6078893"/>
        </p:xfrm>
        <a:graphic>
          <a:graphicData uri="http://schemas.openxmlformats.org/drawingml/2006/table">
            <a:tbl>
              <a:tblPr/>
              <a:tblGrid>
                <a:gridCol w="7774218">
                  <a:extLst>
                    <a:ext uri="{9D8B030D-6E8A-4147-A177-3AD203B41FA5}">
                      <a16:colId xmlns:a16="http://schemas.microsoft.com/office/drawing/2014/main" val="4220608950"/>
                    </a:ext>
                  </a:extLst>
                </a:gridCol>
                <a:gridCol w="2546020">
                  <a:extLst>
                    <a:ext uri="{9D8B030D-6E8A-4147-A177-3AD203B41FA5}">
                      <a16:colId xmlns:a16="http://schemas.microsoft.com/office/drawing/2014/main" val="1387995912"/>
                    </a:ext>
                  </a:extLst>
                </a:gridCol>
                <a:gridCol w="1262162">
                  <a:extLst>
                    <a:ext uri="{9D8B030D-6E8A-4147-A177-3AD203B41FA5}">
                      <a16:colId xmlns:a16="http://schemas.microsoft.com/office/drawing/2014/main" val="1113366271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769300424"/>
                    </a:ext>
                  </a:extLst>
                </a:gridCol>
                <a:gridCol w="3576653">
                  <a:extLst>
                    <a:ext uri="{9D8B030D-6E8A-4147-A177-3AD203B41FA5}">
                      <a16:colId xmlns:a16="http://schemas.microsoft.com/office/drawing/2014/main" val="2046626540"/>
                    </a:ext>
                  </a:extLst>
                </a:gridCol>
              </a:tblGrid>
              <a:tr h="357923"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200" b="1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수행방법</a:t>
                      </a:r>
                    </a:p>
                  </a:txBody>
                  <a:tcPr marL="57995" marR="57995" marT="16034" marB="16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220492"/>
                  </a:ext>
                </a:extLst>
              </a:tr>
              <a:tr h="3579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200" b="1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수행내용</a:t>
                      </a:r>
                    </a:p>
                  </a:txBody>
                  <a:tcPr marL="57995" marR="57995" marT="16034" marB="16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200" b="1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수행대상</a:t>
                      </a:r>
                    </a:p>
                  </a:txBody>
                  <a:tcPr marL="57995" marR="57995" marT="16034" marB="16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200" b="1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수행기간</a:t>
                      </a:r>
                    </a:p>
                  </a:txBody>
                  <a:tcPr marL="57995" marR="57995" marT="16034" marB="16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200" b="1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수행장소</a:t>
                      </a:r>
                    </a:p>
                  </a:txBody>
                  <a:tcPr marL="57995" marR="57995" marT="16034" marB="16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200" b="1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수행인력</a:t>
                      </a:r>
                    </a:p>
                  </a:txBody>
                  <a:tcPr marL="57995" marR="57995" marT="16034" marB="16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82633"/>
                  </a:ext>
                </a:extLst>
              </a:tr>
              <a:tr h="1424593"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1. </a:t>
                      </a:r>
                      <a:r>
                        <a:rPr lang="ko-KR" altLang="en-US" sz="2000" b="1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보건소 전자 건강기록 및 주민등록 자료를 활용해 고위험군 명단을 작성하고</a:t>
                      </a:r>
                      <a:r>
                        <a:rPr lang="en-US" altLang="ko-KR" sz="2000" b="1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2000" b="1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사전 연락을 통해 </a:t>
                      </a:r>
                      <a:r>
                        <a:rPr lang="ko-KR" altLang="en-US" sz="2000" b="1" kern="1200" dirty="0" err="1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잠복결핵검사</a:t>
                      </a:r>
                      <a:r>
                        <a:rPr lang="ko-KR" altLang="en-US" sz="2000" b="1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 참여 안내 및 예약 지원을 시행한다</a:t>
                      </a:r>
                      <a:r>
                        <a:rPr lang="en-US" altLang="ko-KR" sz="2000" b="1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.</a:t>
                      </a:r>
                      <a:endParaRPr lang="ko-KR" altLang="en-US" sz="2000" b="1" kern="1200" dirty="0">
                        <a:solidFill>
                          <a:schemeClr val="tx1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양산시 의료취약지역</a:t>
                      </a:r>
                      <a:endParaRPr lang="en-US" altLang="ko-KR" sz="2000" b="1" kern="0" spc="0" dirty="0">
                        <a:solidFill>
                          <a:srgbClr val="000000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(1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권역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)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거주 고위험군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연중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양산시 보건소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- </a:t>
                      </a:r>
                      <a:r>
                        <a:rPr lang="ko-KR" altLang="en-US" sz="2000" b="1" kern="0" spc="-8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결핵관리 담당 간호사</a:t>
                      </a:r>
                      <a:r>
                        <a:rPr lang="en-US" altLang="ko-KR" sz="2000" b="1" kern="0" spc="-8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: 1</a:t>
                      </a:r>
                      <a:r>
                        <a:rPr lang="ko-KR" altLang="en-US" sz="2000" b="1" kern="0" spc="-8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명</a:t>
                      </a:r>
                      <a:endParaRPr lang="ko-KR" altLang="en-US" sz="2000" b="1" kern="0" spc="0" dirty="0">
                        <a:solidFill>
                          <a:srgbClr val="000000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-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학생 간호사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: 2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명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3041030"/>
                  </a:ext>
                </a:extLst>
              </a:tr>
              <a:tr h="187415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40000"/>
                        </a:lnSpc>
                        <a:buNone/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2.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포스터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·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전단지 배포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,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이동형 부스를 통한 주민 방문 상담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,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건강 기념품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·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추첨 이벤트 등으로 검사 참여 홍보를 할 수 있도록 한다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.</a:t>
                      </a:r>
                      <a:endParaRPr lang="ko-KR" altLang="en-US" sz="2000" b="1" kern="0" spc="0" dirty="0">
                        <a:solidFill>
                          <a:srgbClr val="000000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양산시 지역주민 전체 및 고위험군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buNone/>
                      </a:pPr>
                      <a:r>
                        <a:rPr lang="ko-KR" altLang="en-US" sz="2000" b="1" kern="0" spc="-10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양산신 내 경로당</a:t>
                      </a:r>
                      <a:r>
                        <a:rPr lang="en-US" altLang="ko-KR" sz="2000" b="1" kern="0" spc="-10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, </a:t>
                      </a:r>
                      <a:r>
                        <a:rPr lang="ko-KR" altLang="en-US" sz="2000" b="1" kern="0" spc="-10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주민센터</a:t>
                      </a:r>
                      <a:r>
                        <a:rPr lang="en-US" altLang="ko-KR" sz="2000" b="1" kern="0" spc="-10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, </a:t>
                      </a:r>
                      <a:r>
                        <a:rPr lang="ko-KR" altLang="en-US" sz="2000" b="1" kern="0" spc="-10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지역 공용 게시판</a:t>
                      </a:r>
                      <a:endParaRPr lang="ko-KR" altLang="en-US" sz="2000" b="1" kern="0" spc="0" dirty="0">
                        <a:solidFill>
                          <a:srgbClr val="000000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b="1" kern="0" spc="-4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- </a:t>
                      </a:r>
                      <a:r>
                        <a:rPr lang="ko-KR" altLang="en-US" sz="2000" b="1" kern="0" spc="-4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결핵관리 전담간호사</a:t>
                      </a:r>
                      <a:r>
                        <a:rPr lang="en-US" altLang="ko-KR" sz="2000" b="1" kern="0" spc="-4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: 1</a:t>
                      </a:r>
                      <a:r>
                        <a:rPr lang="ko-KR" altLang="en-US" sz="2000" b="1" kern="0" spc="-4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명 </a:t>
                      </a:r>
                      <a:endParaRPr lang="ko-KR" altLang="en-US" sz="2000" b="1" kern="0" spc="0" dirty="0">
                        <a:solidFill>
                          <a:srgbClr val="000000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-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학생간호사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: 2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명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-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자원봉사자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: 3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명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869677"/>
                  </a:ext>
                </a:extLst>
              </a:tr>
              <a:tr h="178014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40000"/>
                        </a:lnSpc>
                        <a:buNone/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3.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월별 참여율 확인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,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미참여자 추적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,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사례회의로 원인 분석 및 맞춤 지원 계획 수립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,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연말 평가 후 차기 전략을 마련할 수 있도록 한다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.</a:t>
                      </a:r>
                      <a:endParaRPr lang="ko-KR" altLang="en-US" sz="2000" b="1" kern="0" spc="0" dirty="0">
                        <a:solidFill>
                          <a:srgbClr val="000000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양산시 지역주민 고위험군 대상자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양산시 보건소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-</a:t>
                      </a:r>
                      <a:r>
                        <a:rPr lang="ko-KR" altLang="en-US" sz="2000" b="1" kern="0" spc="-8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 결핵관리 담당 간호사</a:t>
                      </a:r>
                      <a:r>
                        <a:rPr lang="en-US" altLang="ko-KR" sz="2000" b="1" kern="0" spc="-8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: 1</a:t>
                      </a:r>
                      <a:r>
                        <a:rPr lang="ko-KR" altLang="en-US" sz="2000" b="1" kern="0" spc="-8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명</a:t>
                      </a:r>
                      <a:endParaRPr lang="ko-KR" altLang="en-US" sz="2000" b="1" kern="0" spc="0" dirty="0">
                        <a:solidFill>
                          <a:srgbClr val="000000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b="1" kern="0" spc="-8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-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사례관리 </a:t>
                      </a:r>
                      <a:r>
                        <a:rPr lang="ko-KR" altLang="en-US" sz="2000" b="1" kern="0" spc="0" dirty="0" err="1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전담자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: 1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명</a:t>
                      </a:r>
                      <a:r>
                        <a:rPr lang="ko-KR" altLang="en-US" sz="2000" b="1" kern="0" spc="-8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 </a:t>
                      </a:r>
                      <a:endParaRPr lang="ko-KR" altLang="en-US" sz="2000" b="1" kern="0" spc="0" dirty="0">
                        <a:solidFill>
                          <a:srgbClr val="000000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-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학생간호사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: 2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명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06861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347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927BB-F4F5-B1CA-1288-6E7DB469B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A3004BC-1C89-9E07-E3A4-116FE4972D38}"/>
              </a:ext>
            </a:extLst>
          </p:cNvPr>
          <p:cNvGrpSpPr/>
          <p:nvPr/>
        </p:nvGrpSpPr>
        <p:grpSpPr>
          <a:xfrm>
            <a:off x="15499492" y="9746920"/>
            <a:ext cx="2788508" cy="540080"/>
            <a:chOff x="0" y="0"/>
            <a:chExt cx="3718011" cy="720107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A40A0370-979C-2918-FD3F-C4C33E853778}"/>
                </a:ext>
              </a:extLst>
            </p:cNvPr>
            <p:cNvSpPr/>
            <p:nvPr/>
          </p:nvSpPr>
          <p:spPr>
            <a:xfrm>
              <a:off x="0" y="0"/>
              <a:ext cx="3718011" cy="720107"/>
            </a:xfrm>
            <a:prstGeom prst="rect">
              <a:avLst/>
            </a:prstGeom>
            <a:solidFill>
              <a:srgbClr val="0F695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9C1423CD-815A-57B1-48BB-ECECAD082E30}"/>
              </a:ext>
            </a:extLst>
          </p:cNvPr>
          <p:cNvGrpSpPr/>
          <p:nvPr/>
        </p:nvGrpSpPr>
        <p:grpSpPr>
          <a:xfrm>
            <a:off x="0" y="9746920"/>
            <a:ext cx="15567833" cy="540080"/>
            <a:chOff x="0" y="0"/>
            <a:chExt cx="20757110" cy="720107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A89F224B-CD0C-CC18-6192-7EDD3AB32E27}"/>
                </a:ext>
              </a:extLst>
            </p:cNvPr>
            <p:cNvSpPr/>
            <p:nvPr/>
          </p:nvSpPr>
          <p:spPr>
            <a:xfrm>
              <a:off x="0" y="0"/>
              <a:ext cx="20757110" cy="720107"/>
            </a:xfrm>
            <a:prstGeom prst="rect">
              <a:avLst/>
            </a:prstGeom>
            <a:solidFill>
              <a:srgbClr val="02967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E64927E3-C221-9CBE-388A-177660288DBA}"/>
              </a:ext>
            </a:extLst>
          </p:cNvPr>
          <p:cNvSpPr/>
          <p:nvPr/>
        </p:nvSpPr>
        <p:spPr>
          <a:xfrm rot="-10800000">
            <a:off x="14140365" y="0"/>
            <a:ext cx="4147635" cy="4114800"/>
          </a:xfrm>
          <a:custGeom>
            <a:avLst/>
            <a:gdLst/>
            <a:ahLst/>
            <a:cxnLst/>
            <a:rect l="l" t="t" r="r" b="b"/>
            <a:pathLst>
              <a:path w="4147635" h="4114800">
                <a:moveTo>
                  <a:pt x="0" y="0"/>
                </a:moveTo>
                <a:lnTo>
                  <a:pt x="4147635" y="0"/>
                </a:lnTo>
                <a:lnTo>
                  <a:pt x="41476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E31C6A0-39A1-1178-461C-1EBEDE008C26}"/>
              </a:ext>
            </a:extLst>
          </p:cNvPr>
          <p:cNvSpPr txBox="1"/>
          <p:nvPr/>
        </p:nvSpPr>
        <p:spPr>
          <a:xfrm>
            <a:off x="15847012" y="9921710"/>
            <a:ext cx="2131441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0"/>
              </a:lnSpc>
              <a:spcBef>
                <a:spcPct val="0"/>
              </a:spcBef>
            </a:pPr>
            <a:r>
              <a:rPr lang="en-US" sz="1400" u="none" strike="noStrike">
                <a:solidFill>
                  <a:srgbClr val="E8E8E8"/>
                </a:solidFill>
                <a:latin typeface="네모고딕"/>
                <a:ea typeface="네모고딕"/>
                <a:cs typeface="네모고딕"/>
                <a:sym typeface="네모고딕"/>
              </a:rPr>
              <a:t>과제 발표 프레젠테이션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77A760D9-C5F1-EF1D-A84A-B00F7B1A62F7}"/>
              </a:ext>
            </a:extLst>
          </p:cNvPr>
          <p:cNvGrpSpPr/>
          <p:nvPr/>
        </p:nvGrpSpPr>
        <p:grpSpPr>
          <a:xfrm>
            <a:off x="0" y="235436"/>
            <a:ext cx="1688231" cy="1174264"/>
            <a:chOff x="0" y="0"/>
            <a:chExt cx="444637" cy="309271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59D0836D-F9CD-875B-405B-052941E34567}"/>
                </a:ext>
              </a:extLst>
            </p:cNvPr>
            <p:cNvSpPr/>
            <p:nvPr/>
          </p:nvSpPr>
          <p:spPr>
            <a:xfrm>
              <a:off x="0" y="0"/>
              <a:ext cx="444637" cy="309271"/>
            </a:xfrm>
            <a:custGeom>
              <a:avLst/>
              <a:gdLst/>
              <a:ahLst/>
              <a:cxnLst/>
              <a:rect l="l" t="t" r="r" b="b"/>
              <a:pathLst>
                <a:path w="444637" h="309271">
                  <a:moveTo>
                    <a:pt x="0" y="0"/>
                  </a:moveTo>
                  <a:lnTo>
                    <a:pt x="444637" y="0"/>
                  </a:lnTo>
                  <a:lnTo>
                    <a:pt x="444637" y="309271"/>
                  </a:lnTo>
                  <a:lnTo>
                    <a:pt x="0" y="309271"/>
                  </a:lnTo>
                  <a:close/>
                </a:path>
              </a:pathLst>
            </a:custGeom>
            <a:solidFill>
              <a:srgbClr val="02967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FFA95DDA-00B9-2C06-0A38-5C106B085B64}"/>
                </a:ext>
              </a:extLst>
            </p:cNvPr>
            <p:cNvSpPr txBox="1"/>
            <p:nvPr/>
          </p:nvSpPr>
          <p:spPr>
            <a:xfrm>
              <a:off x="0" y="-66675"/>
              <a:ext cx="444637" cy="375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sp>
        <p:nvSpPr>
          <p:cNvPr id="11" name="AutoShape 11">
            <a:extLst>
              <a:ext uri="{FF2B5EF4-FFF2-40B4-BE49-F238E27FC236}">
                <a16:creationId xmlns:a16="http://schemas.microsoft.com/office/drawing/2014/main" id="{92E31DED-8ACB-DB72-37BD-96B02A4503CC}"/>
              </a:ext>
            </a:extLst>
          </p:cNvPr>
          <p:cNvSpPr/>
          <p:nvPr/>
        </p:nvSpPr>
        <p:spPr>
          <a:xfrm>
            <a:off x="2094220" y="1440965"/>
            <a:ext cx="8458920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0C1EF86F-E3D6-DFED-0641-0A0B09A6134A}"/>
              </a:ext>
            </a:extLst>
          </p:cNvPr>
          <p:cNvSpPr/>
          <p:nvPr/>
        </p:nvSpPr>
        <p:spPr>
          <a:xfrm>
            <a:off x="2094220" y="266700"/>
            <a:ext cx="8458920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D279C740-CFB5-780D-75AD-6A6DB649B09F}"/>
              </a:ext>
            </a:extLst>
          </p:cNvPr>
          <p:cNvSpPr txBox="1"/>
          <p:nvPr/>
        </p:nvSpPr>
        <p:spPr>
          <a:xfrm>
            <a:off x="2094220" y="38100"/>
            <a:ext cx="14745980" cy="1273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11199"/>
              </a:lnSpc>
              <a:spcBef>
                <a:spcPct val="0"/>
              </a:spcBef>
            </a:pPr>
            <a:r>
              <a:rPr lang="en-US" sz="5599" b="1" spc="-207" dirty="0" err="1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본론</a:t>
            </a:r>
            <a:r>
              <a:rPr 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7. </a:t>
            </a:r>
            <a:r>
              <a:rPr lang="en-US" sz="5599" b="1" spc="-207" dirty="0" err="1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지역사회</a:t>
            </a:r>
            <a:r>
              <a:rPr 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</a:t>
            </a:r>
            <a:r>
              <a:rPr lang="ko-KR" alt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간호계획 </a:t>
            </a:r>
            <a:r>
              <a:rPr lang="en-US" altLang="ko-KR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(</a:t>
            </a:r>
            <a:r>
              <a:rPr lang="ko-KR" alt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수행</a:t>
            </a:r>
            <a:r>
              <a:rPr lang="en-US" altLang="ko-KR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/</a:t>
            </a:r>
            <a:r>
              <a:rPr lang="ko-KR" alt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평가 계획</a:t>
            </a:r>
            <a:r>
              <a:rPr lang="en-US" altLang="ko-KR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)</a:t>
            </a:r>
            <a:endParaRPr lang="en-US" sz="5599" b="1" spc="-207" dirty="0">
              <a:solidFill>
                <a:srgbClr val="029673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B4DA4542-233F-9205-0B81-B288CB7158B3}"/>
              </a:ext>
            </a:extLst>
          </p:cNvPr>
          <p:cNvSpPr txBox="1"/>
          <p:nvPr/>
        </p:nvSpPr>
        <p:spPr>
          <a:xfrm>
            <a:off x="403287" y="234442"/>
            <a:ext cx="1088820" cy="1099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5"/>
              </a:lnSpc>
            </a:pPr>
            <a:r>
              <a:rPr lang="en-US" sz="5799" b="1" i="1" dirty="0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03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D5B1C441-13AA-5C70-A740-022AE8846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199" y="2112962"/>
            <a:ext cx="37930667" cy="843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E1C6F56D-CCE3-BCE9-FB3E-DCC77726F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22751" y="2517968"/>
            <a:ext cx="46392284" cy="740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C3350EF-48DC-F60A-0946-C0DB28D31B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575981"/>
              </p:ext>
            </p:extLst>
          </p:nvPr>
        </p:nvGraphicFramePr>
        <p:xfrm>
          <a:off x="457199" y="2770427"/>
          <a:ext cx="17368853" cy="2933143"/>
        </p:xfrm>
        <a:graphic>
          <a:graphicData uri="http://schemas.openxmlformats.org/drawingml/2006/table">
            <a:tbl>
              <a:tblPr/>
              <a:tblGrid>
                <a:gridCol w="7162801">
                  <a:extLst>
                    <a:ext uri="{9D8B030D-6E8A-4147-A177-3AD203B41FA5}">
                      <a16:colId xmlns:a16="http://schemas.microsoft.com/office/drawing/2014/main" val="4220608950"/>
                    </a:ext>
                  </a:extLst>
                </a:gridCol>
                <a:gridCol w="3157437">
                  <a:extLst>
                    <a:ext uri="{9D8B030D-6E8A-4147-A177-3AD203B41FA5}">
                      <a16:colId xmlns:a16="http://schemas.microsoft.com/office/drawing/2014/main" val="1387995912"/>
                    </a:ext>
                  </a:extLst>
                </a:gridCol>
                <a:gridCol w="1262162">
                  <a:extLst>
                    <a:ext uri="{9D8B030D-6E8A-4147-A177-3AD203B41FA5}">
                      <a16:colId xmlns:a16="http://schemas.microsoft.com/office/drawing/2014/main" val="1113366271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769300424"/>
                    </a:ext>
                  </a:extLst>
                </a:gridCol>
                <a:gridCol w="3576653">
                  <a:extLst>
                    <a:ext uri="{9D8B030D-6E8A-4147-A177-3AD203B41FA5}">
                      <a16:colId xmlns:a16="http://schemas.microsoft.com/office/drawing/2014/main" val="2046626540"/>
                    </a:ext>
                  </a:extLst>
                </a:gridCol>
              </a:tblGrid>
              <a:tr h="357923"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200" b="1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수행방법</a:t>
                      </a:r>
                    </a:p>
                  </a:txBody>
                  <a:tcPr marL="57995" marR="57995" marT="16034" marB="16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220492"/>
                  </a:ext>
                </a:extLst>
              </a:tr>
              <a:tr h="3579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200" b="1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수행내용</a:t>
                      </a:r>
                    </a:p>
                  </a:txBody>
                  <a:tcPr marL="57995" marR="57995" marT="16034" marB="16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200" b="1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수행대상</a:t>
                      </a:r>
                    </a:p>
                  </a:txBody>
                  <a:tcPr marL="57995" marR="57995" marT="16034" marB="16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200" b="1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수행기간</a:t>
                      </a:r>
                    </a:p>
                  </a:txBody>
                  <a:tcPr marL="57995" marR="57995" marT="16034" marB="16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200" b="1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수행장소</a:t>
                      </a:r>
                    </a:p>
                  </a:txBody>
                  <a:tcPr marL="57995" marR="57995" marT="16034" marB="16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200" b="1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수행인력</a:t>
                      </a:r>
                    </a:p>
                  </a:txBody>
                  <a:tcPr marL="57995" marR="57995" marT="16034" marB="1603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82633"/>
                  </a:ext>
                </a:extLst>
              </a:tr>
              <a:tr h="1933143"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4. </a:t>
                      </a:r>
                      <a:r>
                        <a:rPr lang="ko-KR" altLang="en-US" sz="2000" b="1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교육 활동 시행</a:t>
                      </a:r>
                    </a:p>
                    <a:p>
                      <a:pPr marL="285750" indent="-285750" fontAlgn="base" latinLnBrk="1">
                        <a:buFontTx/>
                        <a:buChar char="-"/>
                      </a:pPr>
                      <a:r>
                        <a:rPr lang="ko-KR" altLang="en-US" sz="2000" b="1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매달 셋째 주 수요일</a:t>
                      </a:r>
                      <a:r>
                        <a:rPr lang="en-US" altLang="ko-KR" sz="2000" b="1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2000" b="1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총 </a:t>
                      </a:r>
                      <a:r>
                        <a:rPr lang="en-US" altLang="ko-KR" sz="2000" b="1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12</a:t>
                      </a:r>
                      <a:r>
                        <a:rPr lang="ko-KR" altLang="en-US" sz="2000" b="1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회 교육 실시</a:t>
                      </a:r>
                      <a:endParaRPr lang="en-US" altLang="ko-KR" sz="2000" b="1" kern="1200" dirty="0">
                        <a:solidFill>
                          <a:schemeClr val="tx1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  <a:cs typeface="+mn-cs"/>
                      </a:endParaRPr>
                    </a:p>
                    <a:p>
                      <a:pPr marL="285750" indent="-285750" fontAlgn="base" latinLnBrk="1">
                        <a:buFontTx/>
                        <a:buChar char="-"/>
                      </a:pPr>
                      <a:r>
                        <a:rPr lang="ko-KR" altLang="en-US" sz="2000" b="1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교육 방법</a:t>
                      </a:r>
                      <a:r>
                        <a:rPr lang="en-US" altLang="ko-KR" sz="2000" b="1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: </a:t>
                      </a:r>
                      <a:r>
                        <a:rPr lang="ko-KR" altLang="en-US" sz="2000" b="1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집단 교육</a:t>
                      </a:r>
                      <a:r>
                        <a:rPr lang="en-US" altLang="ko-KR" sz="2000" b="1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, 1:1 </a:t>
                      </a:r>
                      <a:r>
                        <a:rPr lang="ko-KR" altLang="en-US" sz="2000" b="1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상담</a:t>
                      </a:r>
                      <a:r>
                        <a:rPr lang="en-US" altLang="ko-KR" sz="2000" b="1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2000" b="1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소책자 배부</a:t>
                      </a:r>
                      <a:r>
                        <a:rPr lang="en-US" altLang="ko-KR" sz="2000" b="1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2000" b="1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동영상 자료 활용</a:t>
                      </a:r>
                      <a:r>
                        <a:rPr lang="en-US" altLang="ko-KR" sz="2000" b="1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, </a:t>
                      </a:r>
                      <a:r>
                        <a:rPr lang="ko-KR" altLang="en-US" sz="2000" b="1" kern="1200" dirty="0">
                          <a:solidFill>
                            <a:schemeClr val="tx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  <a:cs typeface="+mn-cs"/>
                        </a:rPr>
                        <a:t>질의응답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양산시 의료취약지역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(1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권역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) 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거주 고위험군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연중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양산시 보건소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- </a:t>
                      </a:r>
                      <a:r>
                        <a:rPr lang="ko-KR" altLang="en-US" sz="2000" b="1" kern="0" spc="-8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결핵관리 담당 간호사</a:t>
                      </a:r>
                      <a:r>
                        <a:rPr lang="en-US" altLang="ko-KR" sz="2000" b="1" kern="0" spc="-8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: 1</a:t>
                      </a:r>
                      <a:r>
                        <a:rPr lang="ko-KR" altLang="en-US" sz="2000" b="1" kern="0" spc="-8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명</a:t>
                      </a:r>
                      <a:endParaRPr lang="ko-KR" altLang="en-US" sz="2000" b="1" kern="0" spc="0" dirty="0">
                        <a:solidFill>
                          <a:srgbClr val="000000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-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보건교육 담당자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: 1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명 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- 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학생 간호사</a:t>
                      </a: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: 2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명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3041030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4D94A0ED-9207-02C5-974D-6C49B9BE85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6959803"/>
              </p:ext>
            </p:extLst>
          </p:nvPr>
        </p:nvGraphicFramePr>
        <p:xfrm>
          <a:off x="2122294" y="6105627"/>
          <a:ext cx="6172200" cy="3228407"/>
        </p:xfrm>
        <a:graphic>
          <a:graphicData uri="http://schemas.openxmlformats.org/drawingml/2006/table">
            <a:tbl>
              <a:tblPr/>
              <a:tblGrid>
                <a:gridCol w="836967">
                  <a:extLst>
                    <a:ext uri="{9D8B030D-6E8A-4147-A177-3AD203B41FA5}">
                      <a16:colId xmlns:a16="http://schemas.microsoft.com/office/drawing/2014/main" val="2395635033"/>
                    </a:ext>
                  </a:extLst>
                </a:gridCol>
                <a:gridCol w="5335233">
                  <a:extLst>
                    <a:ext uri="{9D8B030D-6E8A-4147-A177-3AD203B41FA5}">
                      <a16:colId xmlns:a16="http://schemas.microsoft.com/office/drawing/2014/main" val="4278875806"/>
                    </a:ext>
                  </a:extLst>
                </a:gridCol>
              </a:tblGrid>
              <a:tr h="668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b="1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b="1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교육 주제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59104"/>
                  </a:ext>
                </a:extLst>
              </a:tr>
              <a:tr h="3716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1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결핵의 정의와 전파 경로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133638"/>
                  </a:ext>
                </a:extLst>
              </a:tr>
              <a:tr h="3716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b="1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2</a:t>
                      </a:r>
                      <a:r>
                        <a:rPr lang="ko-KR" altLang="en-US" sz="2000" b="1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결핵과 잠복결핵의 차이 이해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2023"/>
                  </a:ext>
                </a:extLst>
              </a:tr>
              <a:tr h="3716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b="1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3</a:t>
                      </a:r>
                      <a:r>
                        <a:rPr lang="ko-KR" altLang="en-US" sz="2000" b="1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잠복결핵 검사 필요성과 검사 방법 안내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2109406"/>
                  </a:ext>
                </a:extLst>
              </a:tr>
              <a:tr h="3716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b="1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4</a:t>
                      </a:r>
                      <a:r>
                        <a:rPr lang="ko-KR" altLang="en-US" sz="2000" b="1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결핵 예방과 생활 위생 관리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112571"/>
                  </a:ext>
                </a:extLst>
              </a:tr>
              <a:tr h="3716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b="1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5</a:t>
                      </a:r>
                      <a:r>
                        <a:rPr lang="ko-KR" altLang="en-US" sz="2000" b="1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고위험군 건강관리와 영양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6242296"/>
                  </a:ext>
                </a:extLst>
              </a:tr>
              <a:tr h="3716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b="1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6</a:t>
                      </a:r>
                      <a:r>
                        <a:rPr lang="ko-KR" altLang="en-US" sz="2000" b="1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면역력 증진과 생활습관 개선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4436377"/>
                  </a:ext>
                </a:extLst>
              </a:tr>
            </a:tbl>
          </a:graphicData>
        </a:graphic>
      </p:graphicFrame>
      <p:sp>
        <p:nvSpPr>
          <p:cNvPr id="16" name="Rectangle 1">
            <a:extLst>
              <a:ext uri="{FF2B5EF4-FFF2-40B4-BE49-F238E27FC236}">
                <a16:creationId xmlns:a16="http://schemas.microsoft.com/office/drawing/2014/main" id="{1494F7A0-B48F-10B4-0BA4-05F91E8EAB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62000" y="3563003"/>
            <a:ext cx="28257653" cy="669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D4D7E6B7-8CE9-077E-1BA8-E8D6C89A5D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362530"/>
              </p:ext>
            </p:extLst>
          </p:nvPr>
        </p:nvGraphicFramePr>
        <p:xfrm>
          <a:off x="8686800" y="6092035"/>
          <a:ext cx="6172200" cy="3228407"/>
        </p:xfrm>
        <a:graphic>
          <a:graphicData uri="http://schemas.openxmlformats.org/drawingml/2006/table">
            <a:tbl>
              <a:tblPr/>
              <a:tblGrid>
                <a:gridCol w="836967">
                  <a:extLst>
                    <a:ext uri="{9D8B030D-6E8A-4147-A177-3AD203B41FA5}">
                      <a16:colId xmlns:a16="http://schemas.microsoft.com/office/drawing/2014/main" val="2987709081"/>
                    </a:ext>
                  </a:extLst>
                </a:gridCol>
                <a:gridCol w="5335233">
                  <a:extLst>
                    <a:ext uri="{9D8B030D-6E8A-4147-A177-3AD203B41FA5}">
                      <a16:colId xmlns:a16="http://schemas.microsoft.com/office/drawing/2014/main" val="470130899"/>
                    </a:ext>
                  </a:extLst>
                </a:gridCol>
              </a:tblGrid>
              <a:tr h="668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b="1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b="1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교육 주제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145306"/>
                  </a:ext>
                </a:extLst>
              </a:tr>
              <a:tr h="3716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7</a:t>
                      </a: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증상 관찰 및 이상 징후 대처 방법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1578308"/>
                  </a:ext>
                </a:extLst>
              </a:tr>
              <a:tr h="3716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b="1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8</a:t>
                      </a:r>
                      <a:r>
                        <a:rPr lang="ko-KR" altLang="en-US" sz="2000" b="1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검사 후 치료 및 관리 중요성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7827737"/>
                  </a:ext>
                </a:extLst>
              </a:tr>
              <a:tr h="3716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b="1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9</a:t>
                      </a:r>
                      <a:r>
                        <a:rPr lang="ko-KR" altLang="en-US" sz="2000" b="1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가족과 함께하는 결핵 예방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718165"/>
                  </a:ext>
                </a:extLst>
              </a:tr>
              <a:tr h="3716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b="1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10</a:t>
                      </a:r>
                      <a:r>
                        <a:rPr lang="ko-KR" altLang="en-US" sz="2000" b="1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지역사회 지원 자원 활용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6708295"/>
                  </a:ext>
                </a:extLst>
              </a:tr>
              <a:tr h="3716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b="1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11</a:t>
                      </a:r>
                      <a:r>
                        <a:rPr lang="ko-KR" altLang="en-US" sz="2000" b="1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사례 공유 및 동기 강화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09965"/>
                  </a:ext>
                </a:extLst>
              </a:tr>
              <a:tr h="3716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000" b="1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12</a:t>
                      </a:r>
                      <a:r>
                        <a:rPr lang="ko-KR" altLang="en-US" sz="2000" b="1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월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연말 참여율 평가와 지속 관리 전략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9610182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5CAA77B1-48F3-B48A-ADD1-9D75EEE7E4A9}"/>
              </a:ext>
            </a:extLst>
          </p:cNvPr>
          <p:cNvSpPr txBox="1"/>
          <p:nvPr/>
        </p:nvSpPr>
        <p:spPr>
          <a:xfrm>
            <a:off x="357529" y="1771364"/>
            <a:ext cx="172212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 latinLnBrk="1"/>
            <a:r>
              <a:rPr lang="en-US" altLang="ko-KR" sz="2400" dirty="0">
                <a:latin typeface="Aptos" panose="020B0004020202020204" pitchFamily="34" charset="0"/>
                <a:ea typeface="블랙슈트" panose="020B0600000101010101" charset="-127"/>
              </a:rPr>
              <a:t>④ </a:t>
            </a:r>
            <a:r>
              <a:rPr lang="en-US" altLang="ko-KR" sz="2400" dirty="0">
                <a:latin typeface="블랙슈트" panose="020B0600000101010101" charset="-127"/>
                <a:ea typeface="블랙슈트" panose="020B0600000101010101" charset="-127"/>
              </a:rPr>
              <a:t>2025</a:t>
            </a:r>
            <a:r>
              <a:rPr lang="ko-KR" altLang="en-US" sz="2400" dirty="0">
                <a:latin typeface="블랙슈트" panose="020B0600000101010101" charset="-127"/>
                <a:ea typeface="블랙슈트" panose="020B0600000101010101" charset="-127"/>
              </a:rPr>
              <a:t>년 </a:t>
            </a:r>
            <a:r>
              <a:rPr lang="en-US" altLang="ko-KR" sz="2400" dirty="0">
                <a:latin typeface="블랙슈트" panose="020B0600000101010101" charset="-127"/>
                <a:ea typeface="블랙슈트" panose="020B0600000101010101" charset="-127"/>
              </a:rPr>
              <a:t>1</a:t>
            </a:r>
            <a:r>
              <a:rPr lang="ko-KR" altLang="en-US" sz="2400" dirty="0">
                <a:latin typeface="블랙슈트" panose="020B0600000101010101" charset="-127"/>
                <a:ea typeface="블랙슈트" panose="020B0600000101010101" charset="-127"/>
              </a:rPr>
              <a:t>월 </a:t>
            </a:r>
            <a:r>
              <a:rPr lang="en-US" altLang="ko-KR" sz="2400" dirty="0">
                <a:latin typeface="블랙슈트" panose="020B0600000101010101" charset="-127"/>
                <a:ea typeface="블랙슈트" panose="020B0600000101010101" charset="-127"/>
              </a:rPr>
              <a:t>1</a:t>
            </a:r>
            <a:r>
              <a:rPr lang="ko-KR" altLang="en-US" sz="2400" dirty="0">
                <a:latin typeface="블랙슈트" panose="020B0600000101010101" charset="-127"/>
                <a:ea typeface="블랙슈트" panose="020B0600000101010101" charset="-127"/>
              </a:rPr>
              <a:t>일부터 </a:t>
            </a:r>
            <a:r>
              <a:rPr lang="en-US" altLang="ko-KR" sz="2400" dirty="0">
                <a:latin typeface="블랙슈트" panose="020B0600000101010101" charset="-127"/>
                <a:ea typeface="블랙슈트" panose="020B0600000101010101" charset="-127"/>
              </a:rPr>
              <a:t>2025</a:t>
            </a:r>
            <a:r>
              <a:rPr lang="ko-KR" altLang="en-US" sz="2400" dirty="0">
                <a:latin typeface="블랙슈트" panose="020B0600000101010101" charset="-127"/>
                <a:ea typeface="블랙슈트" panose="020B0600000101010101" charset="-127"/>
              </a:rPr>
              <a:t>년 </a:t>
            </a:r>
            <a:r>
              <a:rPr lang="en-US" altLang="ko-KR" sz="2400" dirty="0">
                <a:latin typeface="블랙슈트" panose="020B0600000101010101" charset="-127"/>
                <a:ea typeface="블랙슈트" panose="020B0600000101010101" charset="-127"/>
              </a:rPr>
              <a:t>12</a:t>
            </a:r>
            <a:r>
              <a:rPr lang="ko-KR" altLang="en-US" sz="2400" dirty="0">
                <a:latin typeface="블랙슈트" panose="020B0600000101010101" charset="-127"/>
                <a:ea typeface="블랙슈트" panose="020B0600000101010101" charset="-127"/>
              </a:rPr>
              <a:t>월 </a:t>
            </a:r>
            <a:r>
              <a:rPr lang="en-US" altLang="ko-KR" sz="2400" dirty="0">
                <a:latin typeface="블랙슈트" panose="020B0600000101010101" charset="-127"/>
                <a:ea typeface="블랙슈트" panose="020B0600000101010101" charset="-127"/>
              </a:rPr>
              <a:t>31</a:t>
            </a:r>
            <a:r>
              <a:rPr lang="ko-KR" altLang="en-US" sz="2400" dirty="0">
                <a:latin typeface="블랙슈트" panose="020B0600000101010101" charset="-127"/>
                <a:ea typeface="블랙슈트" panose="020B0600000101010101" charset="-127"/>
              </a:rPr>
              <a:t>일까지 </a:t>
            </a:r>
            <a:r>
              <a:rPr lang="en-US" altLang="ko-KR" sz="2400" dirty="0">
                <a:latin typeface="블랙슈트" panose="020B0600000101010101" charset="-127"/>
                <a:ea typeface="블랙슈트" panose="020B0600000101010101" charset="-127"/>
              </a:rPr>
              <a:t>'</a:t>
            </a:r>
            <a:r>
              <a:rPr lang="ko-KR" altLang="en-US" sz="2400" dirty="0" err="1">
                <a:latin typeface="블랙슈트" panose="020B0600000101010101" charset="-127"/>
                <a:ea typeface="블랙슈트" panose="020B0600000101010101" charset="-127"/>
              </a:rPr>
              <a:t>잠복결핵검진률</a:t>
            </a:r>
            <a:r>
              <a:rPr lang="ko-KR" altLang="en-US" sz="2400" dirty="0">
                <a:latin typeface="블랙슈트" panose="020B0600000101010101" charset="-127"/>
                <a:ea typeface="블랙슈트" panose="020B0600000101010101" charset="-127"/>
              </a:rPr>
              <a:t> 향상 추진사업</a:t>
            </a:r>
            <a:r>
              <a:rPr lang="en-US" altLang="ko-KR" sz="2400" dirty="0">
                <a:latin typeface="블랙슈트" panose="020B0600000101010101" charset="-127"/>
                <a:ea typeface="블랙슈트" panose="020B0600000101010101" charset="-127"/>
              </a:rPr>
              <a:t>'</a:t>
            </a:r>
            <a:r>
              <a:rPr lang="ko-KR" altLang="en-US" sz="2400" dirty="0">
                <a:latin typeface="블랙슈트" panose="020B0600000101010101" charset="-127"/>
                <a:ea typeface="블랙슈트" panose="020B0600000101010101" charset="-127"/>
              </a:rPr>
              <a:t>을 통해 양산시 지역주민 중 의료취약지역</a:t>
            </a:r>
            <a:r>
              <a:rPr lang="en-US" altLang="ko-KR" sz="2400" dirty="0">
                <a:latin typeface="블랙슈트" panose="020B0600000101010101" charset="-127"/>
                <a:ea typeface="블랙슈트" panose="020B0600000101010101" charset="-127"/>
              </a:rPr>
              <a:t>(1</a:t>
            </a:r>
            <a:r>
              <a:rPr lang="ko-KR" altLang="en-US" sz="2400" dirty="0">
                <a:latin typeface="블랙슈트" panose="020B0600000101010101" charset="-127"/>
                <a:ea typeface="블랙슈트" panose="020B0600000101010101" charset="-127"/>
              </a:rPr>
              <a:t>권역</a:t>
            </a:r>
            <a:r>
              <a:rPr lang="en-US" altLang="ko-KR" sz="2400" dirty="0">
                <a:latin typeface="블랙슈트" panose="020B0600000101010101" charset="-127"/>
                <a:ea typeface="블랙슈트" panose="020B0600000101010101" charset="-127"/>
              </a:rPr>
              <a:t>) </a:t>
            </a:r>
            <a:r>
              <a:rPr lang="ko-KR" altLang="en-US" sz="2400" dirty="0">
                <a:latin typeface="블랙슈트" panose="020B0600000101010101" charset="-127"/>
                <a:ea typeface="블랙슈트" panose="020B0600000101010101" charset="-127"/>
              </a:rPr>
              <a:t>및 고위험군을 대상으로 </a:t>
            </a:r>
            <a:r>
              <a:rPr lang="ko-KR" altLang="en-US" sz="2400" dirty="0" err="1">
                <a:latin typeface="블랙슈트" panose="020B0600000101010101" charset="-127"/>
                <a:ea typeface="블랙슈트" panose="020B0600000101010101" charset="-127"/>
              </a:rPr>
              <a:t>잠복결핵검사</a:t>
            </a:r>
            <a:r>
              <a:rPr lang="ko-KR" altLang="en-US" sz="2400" dirty="0">
                <a:latin typeface="블랙슈트" panose="020B0600000101010101" charset="-127"/>
                <a:ea typeface="블랙슈트" panose="020B0600000101010101" charset="-127"/>
              </a:rPr>
              <a:t> 참여율을 현재 </a:t>
            </a:r>
            <a:r>
              <a:rPr lang="en-US" altLang="ko-KR" sz="2400" dirty="0">
                <a:latin typeface="블랙슈트" panose="020B0600000101010101" charset="-127"/>
                <a:ea typeface="블랙슈트" panose="020B0600000101010101" charset="-127"/>
              </a:rPr>
              <a:t>60%</a:t>
            </a:r>
            <a:r>
              <a:rPr lang="ko-KR" altLang="en-US" sz="2400" dirty="0">
                <a:latin typeface="블랙슈트" panose="020B0600000101010101" charset="-127"/>
                <a:ea typeface="블랙슈트" panose="020B0600000101010101" charset="-127"/>
              </a:rPr>
              <a:t>에서 </a:t>
            </a:r>
            <a:r>
              <a:rPr lang="en-US" altLang="ko-KR" sz="2400" dirty="0">
                <a:latin typeface="블랙슈트" panose="020B0600000101010101" charset="-127"/>
                <a:ea typeface="블랙슈트" panose="020B0600000101010101" charset="-127"/>
              </a:rPr>
              <a:t>75%</a:t>
            </a:r>
            <a:r>
              <a:rPr lang="ko-KR" altLang="en-US" sz="2400" dirty="0">
                <a:latin typeface="블랙슈트" panose="020B0600000101010101" charset="-127"/>
                <a:ea typeface="블랙슈트" panose="020B0600000101010101" charset="-127"/>
              </a:rPr>
              <a:t>로 향상시킨다</a:t>
            </a:r>
            <a:r>
              <a:rPr lang="en-US" altLang="ko-KR" sz="2400" dirty="0">
                <a:latin typeface="블랙슈트" panose="020B0600000101010101" charset="-127"/>
                <a:ea typeface="블랙슈트" panose="020B0600000101010101" charset="-127"/>
              </a:rPr>
              <a:t>(15% </a:t>
            </a:r>
            <a:r>
              <a:rPr lang="ko-KR" altLang="en-US" sz="2400" dirty="0">
                <a:latin typeface="블랙슈트" panose="020B0600000101010101" charset="-127"/>
                <a:ea typeface="블랙슈트" panose="020B0600000101010101" charset="-127"/>
              </a:rPr>
              <a:t>이상</a:t>
            </a:r>
            <a:r>
              <a:rPr lang="en-US" altLang="ko-KR" sz="2400" dirty="0">
                <a:latin typeface="블랙슈트" panose="020B0600000101010101" charset="-127"/>
                <a:ea typeface="블랙슈트" panose="020B0600000101010101" charset="-127"/>
              </a:rPr>
              <a:t>).</a:t>
            </a:r>
            <a:endParaRPr lang="ko-KR" altLang="en-US" sz="2400" dirty="0">
              <a:latin typeface="블랙슈트" panose="020B0600000101010101" charset="-127"/>
              <a:ea typeface="블랙슈트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9273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07B29-E0D7-B509-4834-0C54FA318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F2E4E6C-9760-6593-4E08-2CF795C4B3AB}"/>
              </a:ext>
            </a:extLst>
          </p:cNvPr>
          <p:cNvGrpSpPr/>
          <p:nvPr/>
        </p:nvGrpSpPr>
        <p:grpSpPr>
          <a:xfrm>
            <a:off x="15499492" y="9746920"/>
            <a:ext cx="2788508" cy="540080"/>
            <a:chOff x="0" y="0"/>
            <a:chExt cx="3718011" cy="720107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EB0CA517-6401-F9CB-AF08-DBFD48E9BDBD}"/>
                </a:ext>
              </a:extLst>
            </p:cNvPr>
            <p:cNvSpPr/>
            <p:nvPr/>
          </p:nvSpPr>
          <p:spPr>
            <a:xfrm>
              <a:off x="0" y="0"/>
              <a:ext cx="3718011" cy="720107"/>
            </a:xfrm>
            <a:prstGeom prst="rect">
              <a:avLst/>
            </a:prstGeom>
            <a:solidFill>
              <a:srgbClr val="0F695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4607E7EB-0D17-C469-0F06-DBACF7D2DBAC}"/>
              </a:ext>
            </a:extLst>
          </p:cNvPr>
          <p:cNvGrpSpPr/>
          <p:nvPr/>
        </p:nvGrpSpPr>
        <p:grpSpPr>
          <a:xfrm>
            <a:off x="0" y="9746920"/>
            <a:ext cx="15567833" cy="540080"/>
            <a:chOff x="0" y="0"/>
            <a:chExt cx="20757110" cy="720107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6C43E8D1-F98F-726B-147E-D5E2F5A5F69C}"/>
                </a:ext>
              </a:extLst>
            </p:cNvPr>
            <p:cNvSpPr/>
            <p:nvPr/>
          </p:nvSpPr>
          <p:spPr>
            <a:xfrm>
              <a:off x="0" y="0"/>
              <a:ext cx="20757110" cy="720107"/>
            </a:xfrm>
            <a:prstGeom prst="rect">
              <a:avLst/>
            </a:prstGeom>
            <a:solidFill>
              <a:srgbClr val="02967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4E3B4ECC-54FA-BBA1-1B1A-DF3AB046923A}"/>
              </a:ext>
            </a:extLst>
          </p:cNvPr>
          <p:cNvSpPr/>
          <p:nvPr/>
        </p:nvSpPr>
        <p:spPr>
          <a:xfrm rot="-10800000">
            <a:off x="14140365" y="0"/>
            <a:ext cx="4147635" cy="4114800"/>
          </a:xfrm>
          <a:custGeom>
            <a:avLst/>
            <a:gdLst/>
            <a:ahLst/>
            <a:cxnLst/>
            <a:rect l="l" t="t" r="r" b="b"/>
            <a:pathLst>
              <a:path w="4147635" h="4114800">
                <a:moveTo>
                  <a:pt x="0" y="0"/>
                </a:moveTo>
                <a:lnTo>
                  <a:pt x="4147635" y="0"/>
                </a:lnTo>
                <a:lnTo>
                  <a:pt x="41476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BECACD0-8800-5BCA-E8D8-9B48356519EA}"/>
              </a:ext>
            </a:extLst>
          </p:cNvPr>
          <p:cNvSpPr txBox="1"/>
          <p:nvPr/>
        </p:nvSpPr>
        <p:spPr>
          <a:xfrm>
            <a:off x="15847012" y="9921710"/>
            <a:ext cx="2131441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0"/>
              </a:lnSpc>
              <a:spcBef>
                <a:spcPct val="0"/>
              </a:spcBef>
            </a:pPr>
            <a:r>
              <a:rPr lang="en-US" sz="1400" u="none" strike="noStrike">
                <a:solidFill>
                  <a:srgbClr val="E8E8E8"/>
                </a:solidFill>
                <a:latin typeface="네모고딕"/>
                <a:ea typeface="네모고딕"/>
                <a:cs typeface="네모고딕"/>
                <a:sym typeface="네모고딕"/>
              </a:rPr>
              <a:t>과제 발표 프레젠테이션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C54DA76A-5FFE-6F7A-79DF-93EA2EB80D52}"/>
              </a:ext>
            </a:extLst>
          </p:cNvPr>
          <p:cNvGrpSpPr/>
          <p:nvPr/>
        </p:nvGrpSpPr>
        <p:grpSpPr>
          <a:xfrm>
            <a:off x="0" y="235436"/>
            <a:ext cx="1688231" cy="1174264"/>
            <a:chOff x="0" y="0"/>
            <a:chExt cx="444637" cy="309271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CC868F01-FCA2-C5AD-FE9C-7C0856F8308C}"/>
                </a:ext>
              </a:extLst>
            </p:cNvPr>
            <p:cNvSpPr/>
            <p:nvPr/>
          </p:nvSpPr>
          <p:spPr>
            <a:xfrm>
              <a:off x="0" y="0"/>
              <a:ext cx="444637" cy="309271"/>
            </a:xfrm>
            <a:custGeom>
              <a:avLst/>
              <a:gdLst/>
              <a:ahLst/>
              <a:cxnLst/>
              <a:rect l="l" t="t" r="r" b="b"/>
              <a:pathLst>
                <a:path w="444637" h="309271">
                  <a:moveTo>
                    <a:pt x="0" y="0"/>
                  </a:moveTo>
                  <a:lnTo>
                    <a:pt x="444637" y="0"/>
                  </a:lnTo>
                  <a:lnTo>
                    <a:pt x="444637" y="309271"/>
                  </a:lnTo>
                  <a:lnTo>
                    <a:pt x="0" y="309271"/>
                  </a:lnTo>
                  <a:close/>
                </a:path>
              </a:pathLst>
            </a:custGeom>
            <a:solidFill>
              <a:srgbClr val="02967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0A13D029-9544-22C1-8130-D31A832547AD}"/>
                </a:ext>
              </a:extLst>
            </p:cNvPr>
            <p:cNvSpPr txBox="1"/>
            <p:nvPr/>
          </p:nvSpPr>
          <p:spPr>
            <a:xfrm>
              <a:off x="0" y="-66675"/>
              <a:ext cx="444637" cy="375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sp>
        <p:nvSpPr>
          <p:cNvPr id="11" name="AutoShape 11">
            <a:extLst>
              <a:ext uri="{FF2B5EF4-FFF2-40B4-BE49-F238E27FC236}">
                <a16:creationId xmlns:a16="http://schemas.microsoft.com/office/drawing/2014/main" id="{BB14E02E-A2B4-E11F-0CBD-E486A1C00845}"/>
              </a:ext>
            </a:extLst>
          </p:cNvPr>
          <p:cNvSpPr/>
          <p:nvPr/>
        </p:nvSpPr>
        <p:spPr>
          <a:xfrm>
            <a:off x="2094220" y="1440965"/>
            <a:ext cx="8458920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218F0E68-0425-4275-0473-B27D76B35793}"/>
              </a:ext>
            </a:extLst>
          </p:cNvPr>
          <p:cNvSpPr/>
          <p:nvPr/>
        </p:nvSpPr>
        <p:spPr>
          <a:xfrm>
            <a:off x="2094220" y="266700"/>
            <a:ext cx="8458920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51D437B6-1DD4-F58A-ECDA-E521739FAB17}"/>
              </a:ext>
            </a:extLst>
          </p:cNvPr>
          <p:cNvSpPr txBox="1"/>
          <p:nvPr/>
        </p:nvSpPr>
        <p:spPr>
          <a:xfrm>
            <a:off x="2094220" y="38100"/>
            <a:ext cx="14745980" cy="1273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11199"/>
              </a:lnSpc>
              <a:spcBef>
                <a:spcPct val="0"/>
              </a:spcBef>
            </a:pPr>
            <a:r>
              <a:rPr lang="en-US" sz="5599" b="1" spc="-207" dirty="0" err="1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본론</a:t>
            </a:r>
            <a:r>
              <a:rPr 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7. </a:t>
            </a:r>
            <a:r>
              <a:rPr lang="ko-KR" alt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평가계획</a:t>
            </a:r>
            <a:endParaRPr lang="en-US" sz="5599" b="1" spc="-207" dirty="0">
              <a:solidFill>
                <a:srgbClr val="029673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E85E4F45-3AB3-8564-C112-999D1341B9F9}"/>
              </a:ext>
            </a:extLst>
          </p:cNvPr>
          <p:cNvSpPr txBox="1"/>
          <p:nvPr/>
        </p:nvSpPr>
        <p:spPr>
          <a:xfrm>
            <a:off x="403287" y="234442"/>
            <a:ext cx="1088820" cy="1099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5"/>
              </a:lnSpc>
            </a:pPr>
            <a:r>
              <a:rPr lang="en-US" sz="5799" b="1" i="1" dirty="0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03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64E24729-225E-7ADB-70C3-CE63730AC4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199" y="2112962"/>
            <a:ext cx="37930667" cy="843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F3447CCF-9A66-12B2-7E7B-AFF8DA69E4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22751" y="2517968"/>
            <a:ext cx="46392284" cy="740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A3D695F6-370A-5F93-4A1D-2C185BA1C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85800" y="3562958"/>
            <a:ext cx="28257653" cy="669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B64555F-3BC0-1272-2C22-C93AF9969E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016636"/>
              </p:ext>
            </p:extLst>
          </p:nvPr>
        </p:nvGraphicFramePr>
        <p:xfrm>
          <a:off x="979781" y="2038834"/>
          <a:ext cx="16383000" cy="6578601"/>
        </p:xfrm>
        <a:graphic>
          <a:graphicData uri="http://schemas.openxmlformats.org/drawingml/2006/table">
            <a:tbl>
              <a:tblPr/>
              <a:tblGrid>
                <a:gridCol w="2730500">
                  <a:extLst>
                    <a:ext uri="{9D8B030D-6E8A-4147-A177-3AD203B41FA5}">
                      <a16:colId xmlns:a16="http://schemas.microsoft.com/office/drawing/2014/main" val="452922370"/>
                    </a:ext>
                  </a:extLst>
                </a:gridCol>
                <a:gridCol w="2004037">
                  <a:extLst>
                    <a:ext uri="{9D8B030D-6E8A-4147-A177-3AD203B41FA5}">
                      <a16:colId xmlns:a16="http://schemas.microsoft.com/office/drawing/2014/main" val="3258164130"/>
                    </a:ext>
                  </a:extLst>
                </a:gridCol>
                <a:gridCol w="2479995">
                  <a:extLst>
                    <a:ext uri="{9D8B030D-6E8A-4147-A177-3AD203B41FA5}">
                      <a16:colId xmlns:a16="http://schemas.microsoft.com/office/drawing/2014/main" val="2548346448"/>
                    </a:ext>
                  </a:extLst>
                </a:gridCol>
                <a:gridCol w="3006055">
                  <a:extLst>
                    <a:ext uri="{9D8B030D-6E8A-4147-A177-3AD203B41FA5}">
                      <a16:colId xmlns:a16="http://schemas.microsoft.com/office/drawing/2014/main" val="262014588"/>
                    </a:ext>
                  </a:extLst>
                </a:gridCol>
                <a:gridCol w="2780601">
                  <a:extLst>
                    <a:ext uri="{9D8B030D-6E8A-4147-A177-3AD203B41FA5}">
                      <a16:colId xmlns:a16="http://schemas.microsoft.com/office/drawing/2014/main" val="2190761033"/>
                    </a:ext>
                  </a:extLst>
                </a:gridCol>
                <a:gridCol w="3381812">
                  <a:extLst>
                    <a:ext uri="{9D8B030D-6E8A-4147-A177-3AD203B41FA5}">
                      <a16:colId xmlns:a16="http://schemas.microsoft.com/office/drawing/2014/main" val="698526902"/>
                    </a:ext>
                  </a:extLst>
                </a:gridCol>
              </a:tblGrid>
              <a:tr h="6925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400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수행내용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400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평가시기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400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평가대상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400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평가방법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400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평가자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400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평가기준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744815"/>
                  </a:ext>
                </a:extLst>
              </a:tr>
              <a:tr h="5886027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2025</a:t>
                      </a: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년 </a:t>
                      </a: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1</a:t>
                      </a: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월 </a:t>
                      </a: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1</a:t>
                      </a: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일부터 </a:t>
                      </a: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2025</a:t>
                      </a: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년 </a:t>
                      </a: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12</a:t>
                      </a: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월 </a:t>
                      </a: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31</a:t>
                      </a: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일까지 양산시 주민들을 대상으로 ‘결핵관리 사업’ 을 통해 결핵 유병률을 감소시킨다</a:t>
                      </a: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.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연 </a:t>
                      </a: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1</a:t>
                      </a: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회</a:t>
                      </a: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, 2025</a:t>
                      </a: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년 </a:t>
                      </a: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12</a:t>
                      </a: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월 </a:t>
                      </a: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31</a:t>
                      </a: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양산시 지역주민 고위험군 대상자 및 결핵을 진단 받은 환자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400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-</a:t>
                      </a:r>
                      <a:r>
                        <a:rPr lang="ko-KR" altLang="en-US" sz="2400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고위험군 대상 검진 참여율</a:t>
                      </a:r>
                      <a:r>
                        <a:rPr lang="en-US" altLang="ko-KR" sz="2400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·</a:t>
                      </a:r>
                      <a:r>
                        <a:rPr lang="ko-KR" altLang="en-US" sz="2400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치료 지속률</a:t>
                      </a:r>
                      <a:r>
                        <a:rPr lang="en-US" altLang="ko-KR" sz="2400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·</a:t>
                      </a:r>
                      <a:r>
                        <a:rPr lang="ko-KR" altLang="en-US" sz="2400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재감염률 통계 분석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400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-</a:t>
                      </a:r>
                      <a:r>
                        <a:rPr lang="ko-KR" altLang="en-US" sz="2400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건강행태</a:t>
                      </a:r>
                      <a:r>
                        <a:rPr lang="en-US" altLang="ko-KR" sz="2400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(</a:t>
                      </a:r>
                      <a:r>
                        <a:rPr lang="ko-KR" altLang="en-US" sz="2400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흡연</a:t>
                      </a:r>
                      <a:r>
                        <a:rPr lang="en-US" altLang="ko-KR" sz="2400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·</a:t>
                      </a:r>
                      <a:r>
                        <a:rPr lang="ko-KR" altLang="en-US" sz="2400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음주</a:t>
                      </a:r>
                      <a:r>
                        <a:rPr lang="en-US" altLang="ko-KR" sz="2400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) </a:t>
                      </a:r>
                      <a:r>
                        <a:rPr lang="ko-KR" altLang="en-US" sz="2400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관련 사전</a:t>
                      </a:r>
                      <a:r>
                        <a:rPr lang="en-US" altLang="ko-KR" sz="2400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·</a:t>
                      </a:r>
                      <a:r>
                        <a:rPr lang="ko-KR" altLang="en-US" sz="2400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사후 변화율 확인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400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-</a:t>
                      </a:r>
                      <a:r>
                        <a:rPr lang="ko-KR" altLang="en-US" sz="2400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연말 성과보고서 및 전년 대비 지표 분석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결핵 전담 간호사</a:t>
                      </a: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, 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보건교육사</a:t>
                      </a: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, 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간호실습학생</a:t>
                      </a: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, 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협력기관</a:t>
                      </a: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/</a:t>
                      </a: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복지기관 담당자</a:t>
                      </a: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, 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정신건강전문요원</a:t>
                      </a: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, </a:t>
                      </a: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자원 봉사자 등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-</a:t>
                      </a:r>
                      <a:r>
                        <a:rPr lang="ko-KR" altLang="en-US" sz="2400" kern="0" spc="0" dirty="0" err="1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잠복결핵검사</a:t>
                      </a: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 참여율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-</a:t>
                      </a: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교육 운영 실시 횟수 및 참가자 수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-</a:t>
                      </a: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결핵치료 </a:t>
                      </a:r>
                      <a:r>
                        <a:rPr lang="ko-KR" altLang="en-US" sz="2400" kern="0" spc="0" dirty="0" err="1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완료율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4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고위험군 흡연</a:t>
                      </a:r>
                      <a:r>
                        <a:rPr lang="en-US" altLang="ko-KR" sz="2400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·</a:t>
                      </a:r>
                      <a:r>
                        <a:rPr lang="ko-KR" altLang="en-US" sz="2400" kern="0" spc="0" dirty="0" err="1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음주율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39051"/>
                  </a:ext>
                </a:extLst>
              </a:tr>
            </a:tbl>
          </a:graphicData>
        </a:graphic>
      </p:graphicFrame>
      <p:sp>
        <p:nvSpPr>
          <p:cNvPr id="21" name="Rectangle 1">
            <a:extLst>
              <a:ext uri="{FF2B5EF4-FFF2-40B4-BE49-F238E27FC236}">
                <a16:creationId xmlns:a16="http://schemas.microsoft.com/office/drawing/2014/main" id="{9E20F116-8AAB-9675-CDA5-752B70E30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7200" y="20701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74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C5489-4FFF-7F02-C2F8-096E32EEE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BC6ECA7-3E05-A4A3-EE26-3612183F46E0}"/>
              </a:ext>
            </a:extLst>
          </p:cNvPr>
          <p:cNvGrpSpPr/>
          <p:nvPr/>
        </p:nvGrpSpPr>
        <p:grpSpPr>
          <a:xfrm>
            <a:off x="15499492" y="9746920"/>
            <a:ext cx="2788508" cy="540080"/>
            <a:chOff x="0" y="0"/>
            <a:chExt cx="3718011" cy="720107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EC5201AA-95B2-EEA5-2B3C-4502CF756865}"/>
                </a:ext>
              </a:extLst>
            </p:cNvPr>
            <p:cNvSpPr/>
            <p:nvPr/>
          </p:nvSpPr>
          <p:spPr>
            <a:xfrm>
              <a:off x="0" y="0"/>
              <a:ext cx="3718011" cy="720107"/>
            </a:xfrm>
            <a:prstGeom prst="rect">
              <a:avLst/>
            </a:prstGeom>
            <a:solidFill>
              <a:srgbClr val="0F695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271AA52F-632D-3822-FA67-B481144686C8}"/>
              </a:ext>
            </a:extLst>
          </p:cNvPr>
          <p:cNvGrpSpPr/>
          <p:nvPr/>
        </p:nvGrpSpPr>
        <p:grpSpPr>
          <a:xfrm>
            <a:off x="0" y="9746920"/>
            <a:ext cx="15567833" cy="540080"/>
            <a:chOff x="0" y="0"/>
            <a:chExt cx="20757110" cy="720107"/>
          </a:xfrm>
        </p:grpSpPr>
        <p:sp>
          <p:nvSpPr>
            <p:cNvPr id="5" name="AutoShape 5">
              <a:extLst>
                <a:ext uri="{FF2B5EF4-FFF2-40B4-BE49-F238E27FC236}">
                  <a16:creationId xmlns:a16="http://schemas.microsoft.com/office/drawing/2014/main" id="{13630140-AB8D-C242-0F5F-80192BB22516}"/>
                </a:ext>
              </a:extLst>
            </p:cNvPr>
            <p:cNvSpPr/>
            <p:nvPr/>
          </p:nvSpPr>
          <p:spPr>
            <a:xfrm>
              <a:off x="0" y="0"/>
              <a:ext cx="20757110" cy="720107"/>
            </a:xfrm>
            <a:prstGeom prst="rect">
              <a:avLst/>
            </a:prstGeom>
            <a:solidFill>
              <a:srgbClr val="02967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67ECF501-C0E2-F6F0-0CB7-C007A0F5AFEA}"/>
              </a:ext>
            </a:extLst>
          </p:cNvPr>
          <p:cNvSpPr/>
          <p:nvPr/>
        </p:nvSpPr>
        <p:spPr>
          <a:xfrm rot="-10800000">
            <a:off x="14140365" y="0"/>
            <a:ext cx="4147635" cy="4114800"/>
          </a:xfrm>
          <a:custGeom>
            <a:avLst/>
            <a:gdLst/>
            <a:ahLst/>
            <a:cxnLst/>
            <a:rect l="l" t="t" r="r" b="b"/>
            <a:pathLst>
              <a:path w="4147635" h="4114800">
                <a:moveTo>
                  <a:pt x="0" y="0"/>
                </a:moveTo>
                <a:lnTo>
                  <a:pt x="4147635" y="0"/>
                </a:lnTo>
                <a:lnTo>
                  <a:pt x="41476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CF4E1F4-2FD3-1814-4F90-D5FBE0CF1EF0}"/>
              </a:ext>
            </a:extLst>
          </p:cNvPr>
          <p:cNvSpPr txBox="1"/>
          <p:nvPr/>
        </p:nvSpPr>
        <p:spPr>
          <a:xfrm>
            <a:off x="15847012" y="9921710"/>
            <a:ext cx="2131441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0"/>
              </a:lnSpc>
              <a:spcBef>
                <a:spcPct val="0"/>
              </a:spcBef>
            </a:pPr>
            <a:r>
              <a:rPr lang="en-US" sz="1400" u="none" strike="noStrike">
                <a:solidFill>
                  <a:srgbClr val="E8E8E8"/>
                </a:solidFill>
                <a:latin typeface="네모고딕"/>
                <a:ea typeface="네모고딕"/>
                <a:cs typeface="네모고딕"/>
                <a:sym typeface="네모고딕"/>
              </a:rPr>
              <a:t>과제 발표 프레젠테이션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C3D822DC-069A-382C-3CC7-40BBB6B1F453}"/>
              </a:ext>
            </a:extLst>
          </p:cNvPr>
          <p:cNvGrpSpPr/>
          <p:nvPr/>
        </p:nvGrpSpPr>
        <p:grpSpPr>
          <a:xfrm>
            <a:off x="0" y="235436"/>
            <a:ext cx="1688231" cy="1174264"/>
            <a:chOff x="0" y="0"/>
            <a:chExt cx="444637" cy="309271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3B68FE7-4C31-236A-DCD3-6E51555E3505}"/>
                </a:ext>
              </a:extLst>
            </p:cNvPr>
            <p:cNvSpPr/>
            <p:nvPr/>
          </p:nvSpPr>
          <p:spPr>
            <a:xfrm>
              <a:off x="0" y="0"/>
              <a:ext cx="444637" cy="309271"/>
            </a:xfrm>
            <a:custGeom>
              <a:avLst/>
              <a:gdLst/>
              <a:ahLst/>
              <a:cxnLst/>
              <a:rect l="l" t="t" r="r" b="b"/>
              <a:pathLst>
                <a:path w="444637" h="309271">
                  <a:moveTo>
                    <a:pt x="0" y="0"/>
                  </a:moveTo>
                  <a:lnTo>
                    <a:pt x="444637" y="0"/>
                  </a:lnTo>
                  <a:lnTo>
                    <a:pt x="444637" y="309271"/>
                  </a:lnTo>
                  <a:lnTo>
                    <a:pt x="0" y="309271"/>
                  </a:lnTo>
                  <a:close/>
                </a:path>
              </a:pathLst>
            </a:custGeom>
            <a:solidFill>
              <a:srgbClr val="02967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4DFE8C7E-9CDE-87EB-0697-40EF23803121}"/>
                </a:ext>
              </a:extLst>
            </p:cNvPr>
            <p:cNvSpPr txBox="1"/>
            <p:nvPr/>
          </p:nvSpPr>
          <p:spPr>
            <a:xfrm>
              <a:off x="0" y="-66675"/>
              <a:ext cx="444637" cy="375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sp>
        <p:nvSpPr>
          <p:cNvPr id="11" name="AutoShape 11">
            <a:extLst>
              <a:ext uri="{FF2B5EF4-FFF2-40B4-BE49-F238E27FC236}">
                <a16:creationId xmlns:a16="http://schemas.microsoft.com/office/drawing/2014/main" id="{D507A66E-3CA0-7B15-A947-1D454C3D3F10}"/>
              </a:ext>
            </a:extLst>
          </p:cNvPr>
          <p:cNvSpPr/>
          <p:nvPr/>
        </p:nvSpPr>
        <p:spPr>
          <a:xfrm>
            <a:off x="2094220" y="1440965"/>
            <a:ext cx="8458920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60C89C5A-7D27-1718-4863-C12795E05671}"/>
              </a:ext>
            </a:extLst>
          </p:cNvPr>
          <p:cNvSpPr/>
          <p:nvPr/>
        </p:nvSpPr>
        <p:spPr>
          <a:xfrm>
            <a:off x="2094220" y="266700"/>
            <a:ext cx="8458920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0E7FFA54-19A1-03F0-BDBD-BD0628366749}"/>
              </a:ext>
            </a:extLst>
          </p:cNvPr>
          <p:cNvSpPr txBox="1"/>
          <p:nvPr/>
        </p:nvSpPr>
        <p:spPr>
          <a:xfrm>
            <a:off x="2094220" y="38100"/>
            <a:ext cx="14745980" cy="1273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11199"/>
              </a:lnSpc>
              <a:spcBef>
                <a:spcPct val="0"/>
              </a:spcBef>
            </a:pPr>
            <a:r>
              <a:rPr lang="en-US" sz="5599" b="1" spc="-207" dirty="0" err="1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본론</a:t>
            </a:r>
            <a:r>
              <a:rPr 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8. </a:t>
            </a:r>
            <a:r>
              <a:rPr lang="ko-KR" alt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평가내용</a:t>
            </a:r>
            <a:endParaRPr lang="en-US" sz="5599" b="1" spc="-207" dirty="0">
              <a:solidFill>
                <a:srgbClr val="029673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46B15431-BBF6-F7F4-1483-EEB6E9C6AC49}"/>
              </a:ext>
            </a:extLst>
          </p:cNvPr>
          <p:cNvSpPr txBox="1"/>
          <p:nvPr/>
        </p:nvSpPr>
        <p:spPr>
          <a:xfrm>
            <a:off x="403287" y="234442"/>
            <a:ext cx="1088820" cy="1099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5"/>
              </a:lnSpc>
            </a:pPr>
            <a:r>
              <a:rPr lang="en-US" sz="5799" b="1" i="1" dirty="0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03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3E6F20E6-39D0-295E-5FAE-0855734F8D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199" y="2112962"/>
            <a:ext cx="37930667" cy="843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2EA0D21A-DC51-6D62-9CB2-18084CAD5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22751" y="2517968"/>
            <a:ext cx="46392284" cy="740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DD7A4A87-1EC0-A08F-A06B-8F95793EC6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62000" y="3563003"/>
            <a:ext cx="28257653" cy="669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9221A57-FEF9-30D9-413B-91935C407F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319410"/>
              </p:ext>
            </p:extLst>
          </p:nvPr>
        </p:nvGraphicFramePr>
        <p:xfrm>
          <a:off x="914400" y="1799942"/>
          <a:ext cx="16570264" cy="7305957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982120590"/>
                    </a:ext>
                  </a:extLst>
                </a:gridCol>
                <a:gridCol w="2085166">
                  <a:extLst>
                    <a:ext uri="{9D8B030D-6E8A-4147-A177-3AD203B41FA5}">
                      <a16:colId xmlns:a16="http://schemas.microsoft.com/office/drawing/2014/main" val="1065449822"/>
                    </a:ext>
                  </a:extLst>
                </a:gridCol>
                <a:gridCol w="2085166">
                  <a:extLst>
                    <a:ext uri="{9D8B030D-6E8A-4147-A177-3AD203B41FA5}">
                      <a16:colId xmlns:a16="http://schemas.microsoft.com/office/drawing/2014/main" val="2607904462"/>
                    </a:ext>
                  </a:extLst>
                </a:gridCol>
                <a:gridCol w="2085166">
                  <a:extLst>
                    <a:ext uri="{9D8B030D-6E8A-4147-A177-3AD203B41FA5}">
                      <a16:colId xmlns:a16="http://schemas.microsoft.com/office/drawing/2014/main" val="154060259"/>
                    </a:ext>
                  </a:extLst>
                </a:gridCol>
                <a:gridCol w="2085166">
                  <a:extLst>
                    <a:ext uri="{9D8B030D-6E8A-4147-A177-3AD203B41FA5}">
                      <a16:colId xmlns:a16="http://schemas.microsoft.com/office/drawing/2014/main" val="3770063500"/>
                    </a:ext>
                  </a:extLst>
                </a:gridCol>
              </a:tblGrid>
              <a:tr h="53931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100" b="1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평가내용</a:t>
                      </a:r>
                    </a:p>
                  </a:txBody>
                  <a:tcPr marL="83127" marR="83127" marT="14152" marB="1415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100" b="1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평가 점수 및 기준</a:t>
                      </a:r>
                    </a:p>
                  </a:txBody>
                  <a:tcPr marL="83127" marR="83127" marT="14152" marB="1415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370920"/>
                  </a:ext>
                </a:extLst>
              </a:tr>
              <a:tr h="5393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100" b="1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3</a:t>
                      </a:r>
                      <a:r>
                        <a:rPr lang="ko-KR" altLang="en-US" sz="2100" b="1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점</a:t>
                      </a:r>
                    </a:p>
                  </a:txBody>
                  <a:tcPr marL="51188" marR="51188" marT="14152" marB="1415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100" b="1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2</a:t>
                      </a:r>
                      <a:r>
                        <a:rPr lang="ko-KR" altLang="en-US" sz="2100" b="1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점</a:t>
                      </a:r>
                    </a:p>
                  </a:txBody>
                  <a:tcPr marL="51188" marR="51188" marT="14152" marB="1415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100" b="1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1</a:t>
                      </a:r>
                      <a:r>
                        <a:rPr lang="ko-KR" altLang="en-US" sz="2100" b="1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점</a:t>
                      </a:r>
                    </a:p>
                  </a:txBody>
                  <a:tcPr marL="51188" marR="51188" marT="14152" marB="1415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100" b="1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0</a:t>
                      </a:r>
                      <a:r>
                        <a:rPr lang="ko-KR" altLang="en-US" sz="2100" b="1" kern="0" spc="0" dirty="0">
                          <a:solidFill>
                            <a:schemeClr val="bg1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점</a:t>
                      </a:r>
                    </a:p>
                  </a:txBody>
                  <a:tcPr marL="51188" marR="51188" marT="14152" marB="1415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744757"/>
                  </a:ext>
                </a:extLst>
              </a:tr>
              <a:tr h="112075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① </a:t>
                      </a:r>
                      <a:r>
                        <a:rPr lang="en-US" altLang="ko-KR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2025</a:t>
                      </a: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년 </a:t>
                      </a:r>
                      <a:r>
                        <a:rPr lang="en-US" altLang="ko-KR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1</a:t>
                      </a: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월 </a:t>
                      </a:r>
                      <a:r>
                        <a:rPr lang="en-US" altLang="ko-KR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1</a:t>
                      </a: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일부터 </a:t>
                      </a:r>
                      <a:r>
                        <a:rPr lang="en-US" altLang="ko-KR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2025</a:t>
                      </a: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년 </a:t>
                      </a:r>
                      <a:r>
                        <a:rPr lang="en-US" altLang="ko-KR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12</a:t>
                      </a: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월 </a:t>
                      </a:r>
                      <a:r>
                        <a:rPr lang="en-US" altLang="ko-KR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31</a:t>
                      </a: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일까지 양산시 결핵 고위험군 대상으로 결핵검진을 월 </a:t>
                      </a:r>
                      <a:r>
                        <a:rPr lang="en-US" altLang="ko-KR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1</a:t>
                      </a: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회 실시한다</a:t>
                      </a:r>
                      <a:r>
                        <a:rPr lang="en-US" altLang="ko-KR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(12</a:t>
                      </a: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회</a:t>
                      </a:r>
                      <a:r>
                        <a:rPr lang="en-US" altLang="ko-KR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).</a:t>
                      </a:r>
                      <a:endParaRPr lang="ko-KR" altLang="en-US" sz="2100" b="1" kern="0" spc="0" dirty="0">
                        <a:solidFill>
                          <a:srgbClr val="000000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51188" marR="51188" marT="14152" marB="1415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12</a:t>
                      </a: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회 이상</a:t>
                      </a:r>
                    </a:p>
                  </a:txBody>
                  <a:tcPr marL="51188" marR="51188" marT="14152" marB="1415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7-11</a:t>
                      </a: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회</a:t>
                      </a:r>
                    </a:p>
                  </a:txBody>
                  <a:tcPr marL="51188" marR="51188" marT="14152" marB="1415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1-6</a:t>
                      </a: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회</a:t>
                      </a:r>
                    </a:p>
                  </a:txBody>
                  <a:tcPr marL="51188" marR="51188" marT="14152" marB="1415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100" b="1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0</a:t>
                      </a: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회</a:t>
                      </a:r>
                    </a:p>
                  </a:txBody>
                  <a:tcPr marL="51188" marR="51188" marT="14152" marB="1415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9358146"/>
                  </a:ext>
                </a:extLst>
              </a:tr>
              <a:tr h="112075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② </a:t>
                      </a:r>
                      <a:r>
                        <a:rPr lang="en-US" altLang="ko-KR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2025</a:t>
                      </a: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년 </a:t>
                      </a:r>
                      <a:r>
                        <a:rPr lang="en-US" altLang="ko-KR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1</a:t>
                      </a: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월 </a:t>
                      </a:r>
                      <a:r>
                        <a:rPr lang="en-US" altLang="ko-KR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1</a:t>
                      </a: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일부터 </a:t>
                      </a:r>
                      <a:r>
                        <a:rPr lang="en-US" altLang="ko-KR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2025</a:t>
                      </a: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년 </a:t>
                      </a:r>
                      <a:r>
                        <a:rPr lang="en-US" altLang="ko-KR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12</a:t>
                      </a: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월 </a:t>
                      </a:r>
                      <a:r>
                        <a:rPr lang="en-US" altLang="ko-KR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31</a:t>
                      </a: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일까지 양산시 고위험 지역주민을 대상으로 분기별 결핵 교육을 실시한다</a:t>
                      </a:r>
                      <a:r>
                        <a:rPr lang="en-US" altLang="ko-KR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(4</a:t>
                      </a: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회</a:t>
                      </a:r>
                      <a:r>
                        <a:rPr lang="en-US" altLang="ko-KR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).</a:t>
                      </a:r>
                      <a:endParaRPr lang="ko-KR" altLang="en-US" sz="2100" b="1" kern="0" spc="0" dirty="0">
                        <a:solidFill>
                          <a:srgbClr val="000000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51188" marR="51188" marT="14152" marB="1415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4</a:t>
                      </a: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회 이상</a:t>
                      </a:r>
                    </a:p>
                  </a:txBody>
                  <a:tcPr marL="51188" marR="51188" marT="14152" marB="1415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2-3</a:t>
                      </a: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회</a:t>
                      </a:r>
                    </a:p>
                  </a:txBody>
                  <a:tcPr marL="51188" marR="51188" marT="14152" marB="1415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100" b="1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1</a:t>
                      </a: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회</a:t>
                      </a:r>
                    </a:p>
                  </a:txBody>
                  <a:tcPr marL="51188" marR="51188" marT="14152" marB="1415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100" b="1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0</a:t>
                      </a: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회</a:t>
                      </a:r>
                    </a:p>
                  </a:txBody>
                  <a:tcPr marL="51188" marR="51188" marT="14152" marB="1415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9938212"/>
                  </a:ext>
                </a:extLst>
              </a:tr>
              <a:tr h="170219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③ </a:t>
                      </a:r>
                      <a:r>
                        <a:rPr lang="en-US" altLang="ko-KR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2025</a:t>
                      </a: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년</a:t>
                      </a:r>
                      <a:r>
                        <a:rPr lang="en-US" altLang="ko-KR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01</a:t>
                      </a: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월</a:t>
                      </a:r>
                      <a:r>
                        <a:rPr lang="en-US" altLang="ko-KR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01</a:t>
                      </a: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일부터 </a:t>
                      </a:r>
                      <a:r>
                        <a:rPr lang="en-US" altLang="ko-KR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2025</a:t>
                      </a: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년 </a:t>
                      </a:r>
                      <a:r>
                        <a:rPr lang="en-US" altLang="ko-KR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12</a:t>
                      </a: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월 </a:t>
                      </a:r>
                      <a:r>
                        <a:rPr lang="en-US" altLang="ko-KR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31</a:t>
                      </a: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일까지 양산시 보건소의 ‘찾아가는 결핵검진 </a:t>
                      </a:r>
                      <a:r>
                        <a:rPr lang="ko-KR" altLang="en-US" sz="2100" b="1" kern="0" spc="0" dirty="0" err="1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사업’을</a:t>
                      </a: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 통해 발견된 신규 환자의 치료 성공률을 </a:t>
                      </a:r>
                      <a:r>
                        <a:rPr lang="en-US" altLang="ko-KR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95%</a:t>
                      </a: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에서 </a:t>
                      </a:r>
                      <a:r>
                        <a:rPr lang="en-US" altLang="ko-KR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98%</a:t>
                      </a: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로 증가시킨다</a:t>
                      </a:r>
                      <a:r>
                        <a:rPr lang="en-US" altLang="ko-KR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(3% </a:t>
                      </a: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이상</a:t>
                      </a:r>
                      <a:r>
                        <a:rPr lang="en-US" altLang="ko-KR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).</a:t>
                      </a:r>
                      <a:endParaRPr lang="ko-KR" altLang="en-US" sz="2100" b="1" kern="0" spc="0" dirty="0">
                        <a:solidFill>
                          <a:srgbClr val="000000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51188" marR="51188" marT="14152" marB="1415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3% </a:t>
                      </a: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이상</a:t>
                      </a:r>
                    </a:p>
                  </a:txBody>
                  <a:tcPr marL="51188" marR="51188" marT="14152" marB="1415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2%</a:t>
                      </a:r>
                    </a:p>
                  </a:txBody>
                  <a:tcPr marL="51188" marR="51188" marT="14152" marB="1415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1%</a:t>
                      </a:r>
                    </a:p>
                  </a:txBody>
                  <a:tcPr marL="51188" marR="51188" marT="14152" marB="1415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0%</a:t>
                      </a:r>
                    </a:p>
                  </a:txBody>
                  <a:tcPr marL="51188" marR="51188" marT="14152" marB="1415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059102"/>
                  </a:ext>
                </a:extLst>
              </a:tr>
              <a:tr h="228363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④ </a:t>
                      </a:r>
                      <a:r>
                        <a:rPr lang="en-US" altLang="ko-KR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2025</a:t>
                      </a: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년 </a:t>
                      </a:r>
                      <a:r>
                        <a:rPr lang="en-US" altLang="ko-KR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1</a:t>
                      </a: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월 </a:t>
                      </a:r>
                      <a:r>
                        <a:rPr lang="en-US" altLang="ko-KR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1</a:t>
                      </a: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일부터 </a:t>
                      </a:r>
                      <a:r>
                        <a:rPr lang="en-US" altLang="ko-KR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2025</a:t>
                      </a: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년 </a:t>
                      </a:r>
                      <a:r>
                        <a:rPr lang="en-US" altLang="ko-KR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12</a:t>
                      </a: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월 </a:t>
                      </a:r>
                      <a:r>
                        <a:rPr lang="en-US" altLang="ko-KR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31</a:t>
                      </a: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일까지 </a:t>
                      </a:r>
                      <a:r>
                        <a:rPr lang="en-US" altLang="ko-KR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'</a:t>
                      </a:r>
                      <a:r>
                        <a:rPr lang="ko-KR" altLang="en-US" sz="2100" b="1" kern="0" spc="0" dirty="0" err="1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잠복결핵검진률</a:t>
                      </a: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 향상 추진사업</a:t>
                      </a:r>
                      <a:r>
                        <a:rPr lang="en-US" altLang="ko-KR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'</a:t>
                      </a: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을 통해 양산시 지역주민 중 의료취약지역</a:t>
                      </a:r>
                      <a:r>
                        <a:rPr lang="en-US" altLang="ko-KR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(1</a:t>
                      </a: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권역</a:t>
                      </a:r>
                      <a:r>
                        <a:rPr lang="en-US" altLang="ko-KR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) </a:t>
                      </a: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및 고위험군을 대상으로 </a:t>
                      </a:r>
                      <a:r>
                        <a:rPr lang="ko-KR" altLang="en-US" sz="2100" b="1" kern="0" spc="0" dirty="0" err="1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잠복결핵검사</a:t>
                      </a: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 참여율을 현재 </a:t>
                      </a:r>
                      <a:r>
                        <a:rPr lang="en-US" altLang="ko-KR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60%</a:t>
                      </a: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에서 </a:t>
                      </a:r>
                      <a:r>
                        <a:rPr lang="en-US" altLang="ko-KR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75%</a:t>
                      </a: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로 향상시킨다</a:t>
                      </a:r>
                      <a:r>
                        <a:rPr lang="en-US" altLang="ko-KR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(15% </a:t>
                      </a: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이상</a:t>
                      </a:r>
                      <a:r>
                        <a:rPr lang="en-US" altLang="ko-KR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).</a:t>
                      </a:r>
                      <a:endParaRPr lang="ko-KR" altLang="en-US" sz="2100" b="1" kern="0" spc="0" dirty="0">
                        <a:solidFill>
                          <a:srgbClr val="000000"/>
                        </a:solidFill>
                        <a:effectLst/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51188" marR="51188" marT="14152" marB="1415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15% </a:t>
                      </a: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이상</a:t>
                      </a:r>
                    </a:p>
                  </a:txBody>
                  <a:tcPr marL="51188" marR="51188" marT="14152" marB="1415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8-14%</a:t>
                      </a:r>
                    </a:p>
                  </a:txBody>
                  <a:tcPr marL="51188" marR="51188" marT="14152" marB="1415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1-7%</a:t>
                      </a:r>
                    </a:p>
                  </a:txBody>
                  <a:tcPr marL="51188" marR="51188" marT="14152" marB="1415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2100" b="1" kern="0" spc="0" dirty="0">
                          <a:solidFill>
                            <a:srgbClr val="000000"/>
                          </a:solidFill>
                          <a:effectLst/>
                          <a:latin typeface="윤고딕" panose="020B0600000101010101" charset="-127"/>
                          <a:ea typeface="윤고딕" panose="020B0600000101010101" charset="-127"/>
                        </a:rPr>
                        <a:t>0%</a:t>
                      </a:r>
                    </a:p>
                  </a:txBody>
                  <a:tcPr marL="51188" marR="51188" marT="14152" marB="1415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8365004"/>
                  </a:ext>
                </a:extLst>
              </a:tr>
            </a:tbl>
          </a:graphicData>
        </a:graphic>
      </p:graphicFrame>
      <p:sp>
        <p:nvSpPr>
          <p:cNvPr id="14" name="Rectangle 1">
            <a:extLst>
              <a:ext uri="{FF2B5EF4-FFF2-40B4-BE49-F238E27FC236}">
                <a16:creationId xmlns:a16="http://schemas.microsoft.com/office/drawing/2014/main" id="{F072070C-48EA-5863-37B7-60A7026F1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1238" y="1577975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45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E4B57-9F46-D379-3670-FFCA85A2C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0745512-3CAB-CD5E-1A14-911CEE5B6378}"/>
              </a:ext>
            </a:extLst>
          </p:cNvPr>
          <p:cNvSpPr/>
          <p:nvPr/>
        </p:nvSpPr>
        <p:spPr>
          <a:xfrm rot="-10800000">
            <a:off x="14140365" y="0"/>
            <a:ext cx="4147635" cy="4114800"/>
          </a:xfrm>
          <a:custGeom>
            <a:avLst/>
            <a:gdLst/>
            <a:ahLst/>
            <a:cxnLst/>
            <a:rect l="l" t="t" r="r" b="b"/>
            <a:pathLst>
              <a:path w="4147635" h="4114800">
                <a:moveTo>
                  <a:pt x="0" y="0"/>
                </a:moveTo>
                <a:lnTo>
                  <a:pt x="4147635" y="0"/>
                </a:lnTo>
                <a:lnTo>
                  <a:pt x="41476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4AED805-B0A2-A93F-3063-DEABD9155DB1}"/>
              </a:ext>
            </a:extLst>
          </p:cNvPr>
          <p:cNvGrpSpPr/>
          <p:nvPr/>
        </p:nvGrpSpPr>
        <p:grpSpPr>
          <a:xfrm>
            <a:off x="15499492" y="9746920"/>
            <a:ext cx="2788508" cy="540080"/>
            <a:chOff x="0" y="0"/>
            <a:chExt cx="3718011" cy="720107"/>
          </a:xfrm>
        </p:grpSpPr>
        <p:sp>
          <p:nvSpPr>
            <p:cNvPr id="4" name="AutoShape 4">
              <a:extLst>
                <a:ext uri="{FF2B5EF4-FFF2-40B4-BE49-F238E27FC236}">
                  <a16:creationId xmlns:a16="http://schemas.microsoft.com/office/drawing/2014/main" id="{B176CA22-59B6-EB59-862B-BE4CA2891A62}"/>
                </a:ext>
              </a:extLst>
            </p:cNvPr>
            <p:cNvSpPr/>
            <p:nvPr/>
          </p:nvSpPr>
          <p:spPr>
            <a:xfrm>
              <a:off x="0" y="0"/>
              <a:ext cx="3718011" cy="720107"/>
            </a:xfrm>
            <a:prstGeom prst="rect">
              <a:avLst/>
            </a:prstGeom>
            <a:solidFill>
              <a:srgbClr val="0F695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11A3071-5D6E-AF8E-D8F9-E24780A1FBF6}"/>
              </a:ext>
            </a:extLst>
          </p:cNvPr>
          <p:cNvGrpSpPr/>
          <p:nvPr/>
        </p:nvGrpSpPr>
        <p:grpSpPr>
          <a:xfrm>
            <a:off x="0" y="9746920"/>
            <a:ext cx="15567833" cy="540080"/>
            <a:chOff x="0" y="0"/>
            <a:chExt cx="20757110" cy="720107"/>
          </a:xfrm>
        </p:grpSpPr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AB79DFDA-DE83-C582-CD57-0AC7B451C667}"/>
                </a:ext>
              </a:extLst>
            </p:cNvPr>
            <p:cNvSpPr/>
            <p:nvPr/>
          </p:nvSpPr>
          <p:spPr>
            <a:xfrm>
              <a:off x="0" y="0"/>
              <a:ext cx="20757110" cy="720107"/>
            </a:xfrm>
            <a:prstGeom prst="rect">
              <a:avLst/>
            </a:prstGeom>
            <a:solidFill>
              <a:srgbClr val="02967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21E0BC31-1528-A33D-47D6-AF7803B8B91E}"/>
              </a:ext>
            </a:extLst>
          </p:cNvPr>
          <p:cNvSpPr txBox="1"/>
          <p:nvPr/>
        </p:nvSpPr>
        <p:spPr>
          <a:xfrm>
            <a:off x="15847012" y="9921710"/>
            <a:ext cx="2131441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0"/>
              </a:lnSpc>
              <a:spcBef>
                <a:spcPct val="0"/>
              </a:spcBef>
            </a:pPr>
            <a:r>
              <a:rPr lang="en-US" sz="1400" u="none" strike="noStrike">
                <a:solidFill>
                  <a:srgbClr val="E8E8E8"/>
                </a:solidFill>
                <a:latin typeface="네모고딕"/>
                <a:ea typeface="네모고딕"/>
                <a:cs typeface="네모고딕"/>
                <a:sym typeface="네모고딕"/>
              </a:rPr>
              <a:t>과제 발표 프레젠테이션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AB335E06-6A95-E922-60B9-B05F3852FDA0}"/>
              </a:ext>
            </a:extLst>
          </p:cNvPr>
          <p:cNvGrpSpPr/>
          <p:nvPr/>
        </p:nvGrpSpPr>
        <p:grpSpPr>
          <a:xfrm>
            <a:off x="0" y="711640"/>
            <a:ext cx="1688231" cy="1174264"/>
            <a:chOff x="0" y="0"/>
            <a:chExt cx="444637" cy="309271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39F1D01-B749-CFEA-F295-591CEAA79CCA}"/>
                </a:ext>
              </a:extLst>
            </p:cNvPr>
            <p:cNvSpPr/>
            <p:nvPr/>
          </p:nvSpPr>
          <p:spPr>
            <a:xfrm>
              <a:off x="0" y="0"/>
              <a:ext cx="444637" cy="309271"/>
            </a:xfrm>
            <a:custGeom>
              <a:avLst/>
              <a:gdLst/>
              <a:ahLst/>
              <a:cxnLst/>
              <a:rect l="l" t="t" r="r" b="b"/>
              <a:pathLst>
                <a:path w="444637" h="309271">
                  <a:moveTo>
                    <a:pt x="0" y="0"/>
                  </a:moveTo>
                  <a:lnTo>
                    <a:pt x="444637" y="0"/>
                  </a:lnTo>
                  <a:lnTo>
                    <a:pt x="444637" y="309271"/>
                  </a:lnTo>
                  <a:lnTo>
                    <a:pt x="0" y="309271"/>
                  </a:lnTo>
                  <a:close/>
                </a:path>
              </a:pathLst>
            </a:custGeom>
            <a:solidFill>
              <a:srgbClr val="029673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A3FF1853-EFF7-2A01-E114-8DF981DD1418}"/>
                </a:ext>
              </a:extLst>
            </p:cNvPr>
            <p:cNvSpPr txBox="1"/>
            <p:nvPr/>
          </p:nvSpPr>
          <p:spPr>
            <a:xfrm>
              <a:off x="0" y="-66675"/>
              <a:ext cx="444637" cy="375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sp>
        <p:nvSpPr>
          <p:cNvPr id="11" name="AutoShape 11">
            <a:extLst>
              <a:ext uri="{FF2B5EF4-FFF2-40B4-BE49-F238E27FC236}">
                <a16:creationId xmlns:a16="http://schemas.microsoft.com/office/drawing/2014/main" id="{3E15D552-5B47-C717-7EA2-D2C77D9C7C85}"/>
              </a:ext>
            </a:extLst>
          </p:cNvPr>
          <p:cNvSpPr/>
          <p:nvPr/>
        </p:nvSpPr>
        <p:spPr>
          <a:xfrm>
            <a:off x="2094220" y="1885905"/>
            <a:ext cx="5922468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0C7037FB-5ADC-7E5F-8CFE-A64ABD5353CA}"/>
              </a:ext>
            </a:extLst>
          </p:cNvPr>
          <p:cNvSpPr/>
          <p:nvPr/>
        </p:nvSpPr>
        <p:spPr>
          <a:xfrm>
            <a:off x="2094220" y="711640"/>
            <a:ext cx="5922468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AEBDE5F-5DA4-913F-62E3-998928F03F93}"/>
              </a:ext>
            </a:extLst>
          </p:cNvPr>
          <p:cNvSpPr txBox="1"/>
          <p:nvPr/>
        </p:nvSpPr>
        <p:spPr>
          <a:xfrm>
            <a:off x="2094220" y="486589"/>
            <a:ext cx="8231116" cy="1288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>
              <a:lnSpc>
                <a:spcPts val="11199"/>
              </a:lnSpc>
              <a:spcBef>
                <a:spcPct val="0"/>
              </a:spcBef>
            </a:pPr>
            <a:r>
              <a:rPr lang="ko-KR" alt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결론</a:t>
            </a:r>
            <a:r>
              <a:rPr 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. </a:t>
            </a:r>
            <a:r>
              <a:rPr lang="ko-KR" alt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기대효과</a:t>
            </a:r>
            <a:endParaRPr lang="en-US" sz="5599" b="1" spc="-207" dirty="0">
              <a:solidFill>
                <a:srgbClr val="029673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4A5BB33D-DB05-5AB4-F93A-94BDCF810AD2}"/>
              </a:ext>
            </a:extLst>
          </p:cNvPr>
          <p:cNvSpPr txBox="1"/>
          <p:nvPr/>
        </p:nvSpPr>
        <p:spPr>
          <a:xfrm>
            <a:off x="1433687" y="2189357"/>
            <a:ext cx="15420626" cy="7201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2950" indent="-742950" fontAlgn="base" latinLnBrk="1">
              <a:buAutoNum type="arabicPeriod"/>
            </a:pPr>
            <a:r>
              <a:rPr lang="ko-KR" altLang="en-US" sz="3600" dirty="0">
                <a:latin typeface="블랙슈트" panose="020B0600000101010101" charset="-127"/>
                <a:ea typeface="블랙슈트" panose="020B0600000101010101" charset="-127"/>
              </a:rPr>
              <a:t>노인</a:t>
            </a:r>
            <a:r>
              <a:rPr lang="en-US" altLang="ko-KR" sz="3600" dirty="0">
                <a:latin typeface="블랙슈트" panose="020B0600000101010101" charset="-127"/>
                <a:ea typeface="블랙슈트" panose="020B0600000101010101" charset="-127"/>
              </a:rPr>
              <a:t>, </a:t>
            </a:r>
            <a:r>
              <a:rPr lang="ko-KR" altLang="en-US" sz="3600" dirty="0">
                <a:latin typeface="블랙슈트" panose="020B0600000101010101" charset="-127"/>
                <a:ea typeface="블랙슈트" panose="020B0600000101010101" charset="-127"/>
              </a:rPr>
              <a:t>노숙인 등 양산시 지역주민 내 고위험군을 대상으로 결핵검진을 실시하여 조기발견 및 결핵의 확산을 방지한다</a:t>
            </a:r>
            <a:r>
              <a:rPr lang="en-US" altLang="ko-KR" sz="3600" dirty="0">
                <a:latin typeface="블랙슈트" panose="020B0600000101010101" charset="-127"/>
                <a:ea typeface="블랙슈트" panose="020B0600000101010101" charset="-127"/>
              </a:rPr>
              <a:t>.</a:t>
            </a:r>
          </a:p>
          <a:p>
            <a:pPr fontAlgn="base" latinLnBrk="1"/>
            <a:endParaRPr lang="ko-KR" altLang="en-US" sz="3600" dirty="0">
              <a:latin typeface="블랙슈트" panose="020B0600000101010101" charset="-127"/>
              <a:ea typeface="블랙슈트" panose="020B0600000101010101" charset="-127"/>
            </a:endParaRPr>
          </a:p>
          <a:p>
            <a:pPr fontAlgn="base" latinLnBrk="1"/>
            <a:r>
              <a:rPr lang="en-US" altLang="ko-KR" sz="3600" dirty="0">
                <a:latin typeface="블랙슈트" panose="020B0600000101010101" charset="-127"/>
                <a:ea typeface="블랙슈트" panose="020B0600000101010101" charset="-127"/>
              </a:rPr>
              <a:t>2. </a:t>
            </a:r>
            <a:r>
              <a:rPr lang="ko-KR" altLang="en-US" sz="3600" dirty="0">
                <a:latin typeface="블랙슈트" panose="020B0600000101010101" charset="-127"/>
                <a:ea typeface="블랙슈트" panose="020B0600000101010101" charset="-127"/>
              </a:rPr>
              <a:t>결핵에 대한 올바른 지식 보급으로 부정적 인식 개선 및 결핵 예방을 </a:t>
            </a:r>
            <a:endParaRPr lang="en-US" altLang="ko-KR" sz="3600" dirty="0">
              <a:latin typeface="블랙슈트" panose="020B0600000101010101" charset="-127"/>
              <a:ea typeface="블랙슈트" panose="020B0600000101010101" charset="-127"/>
            </a:endParaRPr>
          </a:p>
          <a:p>
            <a:pPr fontAlgn="base" latinLnBrk="1"/>
            <a:r>
              <a:rPr lang="en-US" altLang="ko-KR" sz="3600" dirty="0">
                <a:latin typeface="블랙슈트" panose="020B0600000101010101" charset="-127"/>
                <a:ea typeface="블랙슈트" panose="020B0600000101010101" charset="-127"/>
              </a:rPr>
              <a:t>    </a:t>
            </a:r>
            <a:r>
              <a:rPr lang="ko-KR" altLang="en-US" sz="3600" dirty="0">
                <a:latin typeface="블랙슈트" panose="020B0600000101010101" charset="-127"/>
                <a:ea typeface="블랙슈트" panose="020B0600000101010101" charset="-127"/>
              </a:rPr>
              <a:t>도모 한다</a:t>
            </a:r>
            <a:r>
              <a:rPr lang="en-US" altLang="ko-KR" sz="3600" dirty="0">
                <a:latin typeface="블랙슈트" panose="020B0600000101010101" charset="-127"/>
                <a:ea typeface="블랙슈트" panose="020B0600000101010101" charset="-127"/>
              </a:rPr>
              <a:t>.</a:t>
            </a:r>
          </a:p>
          <a:p>
            <a:pPr fontAlgn="base" latinLnBrk="1"/>
            <a:endParaRPr lang="ko-KR" altLang="en-US" sz="3600" dirty="0">
              <a:latin typeface="블랙슈트" panose="020B0600000101010101" charset="-127"/>
              <a:ea typeface="블랙슈트" panose="020B0600000101010101" charset="-127"/>
            </a:endParaRPr>
          </a:p>
          <a:p>
            <a:pPr fontAlgn="base" latinLnBrk="1"/>
            <a:r>
              <a:rPr lang="en-US" altLang="ko-KR" sz="3600" dirty="0">
                <a:latin typeface="블랙슈트" panose="020B0600000101010101" charset="-127"/>
                <a:ea typeface="블랙슈트" panose="020B0600000101010101" charset="-127"/>
              </a:rPr>
              <a:t>3. </a:t>
            </a:r>
            <a:r>
              <a:rPr lang="ko-KR" altLang="en-US" sz="3600" dirty="0">
                <a:latin typeface="블랙슈트" panose="020B0600000101010101" charset="-127"/>
                <a:ea typeface="블랙슈트" panose="020B0600000101010101" charset="-127"/>
              </a:rPr>
              <a:t>잠복결핵 발견 및 예방 치료를 통해 활동성 결핵으로의 이환을 사전에 차단</a:t>
            </a:r>
            <a:endParaRPr lang="en-US" altLang="ko-KR" sz="3600" dirty="0">
              <a:latin typeface="블랙슈트" panose="020B0600000101010101" charset="-127"/>
              <a:ea typeface="블랙슈트" panose="020B0600000101010101" charset="-127"/>
            </a:endParaRPr>
          </a:p>
          <a:p>
            <a:pPr fontAlgn="base" latinLnBrk="1"/>
            <a:r>
              <a:rPr lang="en-US" altLang="ko-KR" sz="3600" dirty="0">
                <a:latin typeface="블랙슈트" panose="020B0600000101010101" charset="-127"/>
                <a:ea typeface="블랙슈트" panose="020B0600000101010101" charset="-127"/>
              </a:rPr>
              <a:t>   </a:t>
            </a:r>
            <a:r>
              <a:rPr lang="ko-KR" altLang="en-US" sz="3600" dirty="0">
                <a:latin typeface="블랙슈트" panose="020B0600000101010101" charset="-127"/>
                <a:ea typeface="블랙슈트" panose="020B0600000101010101" charset="-127"/>
              </a:rPr>
              <a:t>함으로써</a:t>
            </a:r>
            <a:r>
              <a:rPr lang="en-US" altLang="ko-KR" sz="3600" dirty="0">
                <a:latin typeface="블랙슈트" panose="020B0600000101010101" charset="-127"/>
                <a:ea typeface="블랙슈트" panose="020B0600000101010101" charset="-127"/>
              </a:rPr>
              <a:t>, </a:t>
            </a:r>
            <a:r>
              <a:rPr lang="ko-KR" altLang="en-US" sz="3600" dirty="0">
                <a:latin typeface="블랙슈트" panose="020B0600000101010101" charset="-127"/>
                <a:ea typeface="블랙슈트" panose="020B0600000101010101" charset="-127"/>
              </a:rPr>
              <a:t>결핵 치료 및 관리로 인한 미래 의료비 지출 상승을 예방하고 </a:t>
            </a:r>
            <a:endParaRPr lang="en-US" altLang="ko-KR" sz="3600" dirty="0">
              <a:latin typeface="블랙슈트" panose="020B0600000101010101" charset="-127"/>
              <a:ea typeface="블랙슈트" panose="020B0600000101010101" charset="-127"/>
            </a:endParaRPr>
          </a:p>
          <a:p>
            <a:pPr fontAlgn="base" latinLnBrk="1"/>
            <a:r>
              <a:rPr lang="en-US" altLang="ko-KR" sz="3600" dirty="0">
                <a:latin typeface="블랙슈트" panose="020B0600000101010101" charset="-127"/>
                <a:ea typeface="블랙슈트" panose="020B0600000101010101" charset="-127"/>
              </a:rPr>
              <a:t>   </a:t>
            </a:r>
            <a:r>
              <a:rPr lang="ko-KR" altLang="en-US" sz="3600" dirty="0">
                <a:latin typeface="블랙슈트" panose="020B0600000101010101" charset="-127"/>
                <a:ea typeface="블랙슈트" panose="020B0600000101010101" charset="-127"/>
              </a:rPr>
              <a:t>지역사회 건강을 증진시킨다</a:t>
            </a:r>
            <a:r>
              <a:rPr lang="en-US" altLang="ko-KR" sz="3600" dirty="0">
                <a:latin typeface="블랙슈트" panose="020B0600000101010101" charset="-127"/>
                <a:ea typeface="블랙슈트" panose="020B0600000101010101" charset="-127"/>
              </a:rPr>
              <a:t>. </a:t>
            </a:r>
          </a:p>
          <a:p>
            <a:pPr fontAlgn="base" latinLnBrk="1"/>
            <a:endParaRPr lang="ko-KR" altLang="en-US" sz="3600" dirty="0">
              <a:latin typeface="블랙슈트" panose="020B0600000101010101" charset="-127"/>
              <a:ea typeface="블랙슈트" panose="020B0600000101010101" charset="-127"/>
            </a:endParaRPr>
          </a:p>
          <a:p>
            <a:pPr fontAlgn="base" latinLnBrk="1"/>
            <a:r>
              <a:rPr lang="en-US" altLang="ko-KR" sz="3600" dirty="0">
                <a:latin typeface="블랙슈트" panose="020B0600000101010101" charset="-127"/>
                <a:ea typeface="블랙슈트" panose="020B0600000101010101" charset="-127"/>
              </a:rPr>
              <a:t>4. </a:t>
            </a:r>
            <a:r>
              <a:rPr lang="ko-KR" altLang="en-US" sz="3600" dirty="0">
                <a:latin typeface="블랙슈트" panose="020B0600000101010101" charset="-127"/>
                <a:ea typeface="블랙슈트" panose="020B0600000101010101" charset="-127"/>
              </a:rPr>
              <a:t>신규 환자의 치료 </a:t>
            </a:r>
            <a:r>
              <a:rPr lang="ko-KR" altLang="en-US" sz="3600" dirty="0" err="1">
                <a:latin typeface="블랙슈트" panose="020B0600000101010101" charset="-127"/>
                <a:ea typeface="블랙슈트" panose="020B0600000101010101" charset="-127"/>
              </a:rPr>
              <a:t>지속률을</a:t>
            </a:r>
            <a:r>
              <a:rPr lang="ko-KR" altLang="en-US" sz="3600" dirty="0">
                <a:latin typeface="블랙슈트" panose="020B0600000101010101" charset="-127"/>
                <a:ea typeface="블랙슈트" panose="020B0600000101010101" charset="-127"/>
              </a:rPr>
              <a:t> 높여 결핵 치료 실패로 인한 </a:t>
            </a:r>
            <a:r>
              <a:rPr lang="ko-KR" altLang="en-US" sz="3600" dirty="0" err="1">
                <a:latin typeface="블랙슈트" panose="020B0600000101010101" charset="-127"/>
                <a:ea typeface="블랙슈트" panose="020B0600000101010101" charset="-127"/>
              </a:rPr>
              <a:t>다제내성</a:t>
            </a:r>
            <a:r>
              <a:rPr lang="ko-KR" altLang="en-US" sz="3600" dirty="0">
                <a:latin typeface="블랙슈트" panose="020B0600000101010101" charset="-127"/>
                <a:ea typeface="블랙슈트" panose="020B0600000101010101" charset="-127"/>
              </a:rPr>
              <a:t> 결핵 </a:t>
            </a:r>
            <a:endParaRPr lang="en-US" altLang="ko-KR" sz="3600" dirty="0">
              <a:latin typeface="블랙슈트" panose="020B0600000101010101" charset="-127"/>
              <a:ea typeface="블랙슈트" panose="020B0600000101010101" charset="-127"/>
            </a:endParaRPr>
          </a:p>
          <a:p>
            <a:pPr fontAlgn="base" latinLnBrk="1"/>
            <a:r>
              <a:rPr lang="en-US" altLang="ko-KR" sz="3600" dirty="0">
                <a:latin typeface="블랙슈트" panose="020B0600000101010101" charset="-127"/>
                <a:ea typeface="블랙슈트" panose="020B0600000101010101" charset="-127"/>
              </a:rPr>
              <a:t>    </a:t>
            </a:r>
            <a:r>
              <a:rPr lang="ko-KR" altLang="en-US" sz="3600" dirty="0">
                <a:latin typeface="블랙슈트" panose="020B0600000101010101" charset="-127"/>
                <a:ea typeface="블랙슈트" panose="020B0600000101010101" charset="-127"/>
              </a:rPr>
              <a:t>발생을 막고 지역사회로의 결핵균 전파를 차단하며</a:t>
            </a:r>
            <a:r>
              <a:rPr lang="en-US" altLang="ko-KR" sz="3600" dirty="0">
                <a:latin typeface="블랙슈트" panose="020B0600000101010101" charset="-127"/>
                <a:ea typeface="블랙슈트" panose="020B0600000101010101" charset="-127"/>
              </a:rPr>
              <a:t>, </a:t>
            </a:r>
            <a:r>
              <a:rPr lang="ko-KR" altLang="en-US" sz="3600" dirty="0">
                <a:latin typeface="블랙슈트" panose="020B0600000101010101" charset="-127"/>
                <a:ea typeface="블랙슈트" panose="020B0600000101010101" charset="-127"/>
              </a:rPr>
              <a:t>치료 중단으로 인한 </a:t>
            </a:r>
            <a:endParaRPr lang="en-US" altLang="ko-KR" sz="3600" dirty="0">
              <a:latin typeface="블랙슈트" panose="020B0600000101010101" charset="-127"/>
              <a:ea typeface="블랙슈트" panose="020B0600000101010101" charset="-127"/>
            </a:endParaRPr>
          </a:p>
          <a:p>
            <a:pPr fontAlgn="base" latinLnBrk="1"/>
            <a:r>
              <a:rPr lang="en-US" altLang="ko-KR" sz="3600" dirty="0">
                <a:latin typeface="블랙슈트" panose="020B0600000101010101" charset="-127"/>
                <a:ea typeface="블랙슈트" panose="020B0600000101010101" charset="-127"/>
              </a:rPr>
              <a:t>    </a:t>
            </a:r>
            <a:r>
              <a:rPr lang="ko-KR" altLang="en-US" sz="3600" dirty="0">
                <a:latin typeface="블랙슈트" panose="020B0600000101010101" charset="-127"/>
                <a:ea typeface="블랙슈트" panose="020B0600000101010101" charset="-127"/>
              </a:rPr>
              <a:t>사회경제적 비용 절감에 기여한다</a:t>
            </a:r>
            <a:r>
              <a:rPr lang="en-US" altLang="ko-KR" sz="3600" dirty="0">
                <a:latin typeface="블랙슈트" panose="020B0600000101010101" charset="-127"/>
                <a:ea typeface="블랙슈트" panose="020B0600000101010101" charset="-127"/>
              </a:rPr>
              <a:t>.</a:t>
            </a:r>
            <a:endParaRPr lang="ko-KR" altLang="en-US" sz="3600" dirty="0">
              <a:latin typeface="블랙슈트" panose="020B0600000101010101" charset="-127"/>
              <a:ea typeface="블랙슈트" panose="020B0600000101010101" charset="-127"/>
            </a:endParaRP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A25077B9-BB64-5135-550B-832A9BAA824F}"/>
              </a:ext>
            </a:extLst>
          </p:cNvPr>
          <p:cNvSpPr txBox="1"/>
          <p:nvPr/>
        </p:nvSpPr>
        <p:spPr>
          <a:xfrm>
            <a:off x="246845" y="643841"/>
            <a:ext cx="1088820" cy="1054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5"/>
              </a:lnSpc>
            </a:pPr>
            <a:r>
              <a:rPr lang="en-US" altLang="ko-KR" sz="5800" b="1" i="1" dirty="0">
                <a:solidFill>
                  <a:schemeClr val="bg1"/>
                </a:solidFill>
                <a:latin typeface="Open Sans Bold Italics" panose="020B0600000101010101" charset="0"/>
                <a:ea typeface="Open Sans Bold Italics" panose="020B0600000101010101" charset="0"/>
                <a:cs typeface="Open Sans Bold Italics" panose="020B0600000101010101" charset="0"/>
              </a:rPr>
              <a:t>Ⅲ</a:t>
            </a:r>
            <a:endParaRPr lang="en-US" sz="5800" b="1" i="1" dirty="0">
              <a:solidFill>
                <a:schemeClr val="bg1"/>
              </a:solidFill>
              <a:latin typeface="Open Sans Bold Italics" panose="020B0600000101010101" charset="0"/>
              <a:ea typeface="Open Sans Bold Italics" panose="020B0600000101010101" charset="0"/>
              <a:cs typeface="Open Sans Bold Italics" panose="020B0600000101010101" charset="0"/>
              <a:sym typeface="Open Sans Bold Italics"/>
            </a:endParaRPr>
          </a:p>
        </p:txBody>
      </p:sp>
    </p:spTree>
    <p:extLst>
      <p:ext uri="{BB962C8B-B14F-4D97-AF65-F5344CB8AC3E}">
        <p14:creationId xmlns:p14="http://schemas.microsoft.com/office/powerpoint/2010/main" val="2204444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99492" y="9746920"/>
            <a:ext cx="2788508" cy="540080"/>
            <a:chOff x="0" y="0"/>
            <a:chExt cx="3718011" cy="720107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3718011" cy="720107"/>
            </a:xfrm>
            <a:prstGeom prst="rect">
              <a:avLst/>
            </a:prstGeom>
            <a:solidFill>
              <a:srgbClr val="0F695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9746920"/>
            <a:ext cx="15567833" cy="540080"/>
            <a:chOff x="0" y="0"/>
            <a:chExt cx="20757110" cy="720107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20757110" cy="720107"/>
            </a:xfrm>
            <a:prstGeom prst="rect">
              <a:avLst/>
            </a:prstGeom>
            <a:solidFill>
              <a:srgbClr val="02967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847012" y="9921710"/>
            <a:ext cx="2131441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0"/>
              </a:lnSpc>
              <a:spcBef>
                <a:spcPct val="0"/>
              </a:spcBef>
            </a:pPr>
            <a:r>
              <a:rPr lang="en-US" sz="1400" u="none" strike="noStrike">
                <a:solidFill>
                  <a:srgbClr val="E8E8E8"/>
                </a:solidFill>
                <a:latin typeface="네모고딕"/>
                <a:ea typeface="네모고딕"/>
                <a:cs typeface="네모고딕"/>
                <a:sym typeface="네모고딕"/>
              </a:rPr>
              <a:t>과제 발표 프레젠테이션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711640"/>
            <a:ext cx="1688231" cy="1174264"/>
            <a:chOff x="0" y="0"/>
            <a:chExt cx="444637" cy="30927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4637" cy="309271"/>
            </a:xfrm>
            <a:custGeom>
              <a:avLst/>
              <a:gdLst/>
              <a:ahLst/>
              <a:cxnLst/>
              <a:rect l="l" t="t" r="r" b="b"/>
              <a:pathLst>
                <a:path w="444637" h="309271">
                  <a:moveTo>
                    <a:pt x="0" y="0"/>
                  </a:moveTo>
                  <a:lnTo>
                    <a:pt x="444637" y="0"/>
                  </a:lnTo>
                  <a:lnTo>
                    <a:pt x="444637" y="309271"/>
                  </a:lnTo>
                  <a:lnTo>
                    <a:pt x="0" y="309271"/>
                  </a:lnTo>
                  <a:close/>
                </a:path>
              </a:pathLst>
            </a:custGeom>
            <a:solidFill>
              <a:srgbClr val="02967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444637" cy="375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2094220" y="1885905"/>
            <a:ext cx="7049780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2094220" y="711640"/>
            <a:ext cx="7049780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11780778" y="2912757"/>
            <a:ext cx="5388951" cy="5003371"/>
            <a:chOff x="0" y="0"/>
            <a:chExt cx="7185269" cy="667116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185269" cy="6671161"/>
            </a:xfrm>
            <a:custGeom>
              <a:avLst/>
              <a:gdLst/>
              <a:ahLst/>
              <a:cxnLst/>
              <a:rect l="l" t="t" r="r" b="b"/>
              <a:pathLst>
                <a:path w="7185269" h="6671161">
                  <a:moveTo>
                    <a:pt x="0" y="0"/>
                  </a:moveTo>
                  <a:lnTo>
                    <a:pt x="7185269" y="0"/>
                  </a:lnTo>
                  <a:lnTo>
                    <a:pt x="7185269" y="6671161"/>
                  </a:lnTo>
                  <a:lnTo>
                    <a:pt x="0" y="6671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4486789" y="3919367"/>
              <a:ext cx="2056760" cy="14683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89"/>
                </a:lnSpc>
              </a:pPr>
              <a:r>
                <a:rPr lang="en-US" sz="2743">
                  <a:solidFill>
                    <a:srgbClr val="FFFFFF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고령의</a:t>
              </a:r>
            </a:p>
            <a:p>
              <a:pPr marL="0" lvl="0" indent="0" algn="ctr">
                <a:lnSpc>
                  <a:spcPts val="4389"/>
                </a:lnSpc>
              </a:pPr>
              <a:r>
                <a:rPr lang="en-US" sz="2743">
                  <a:solidFill>
                    <a:srgbClr val="FFFFFF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결핵 환자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664248" y="3919367"/>
              <a:ext cx="2056760" cy="14683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89"/>
                </a:lnSpc>
              </a:pPr>
              <a:r>
                <a:rPr lang="en-US" sz="2743">
                  <a:solidFill>
                    <a:srgbClr val="FFFFFF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초고령 </a:t>
              </a:r>
            </a:p>
            <a:p>
              <a:pPr marL="0" lvl="0" indent="0" algn="ctr">
                <a:lnSpc>
                  <a:spcPts val="4389"/>
                </a:lnSpc>
              </a:pPr>
              <a:r>
                <a:rPr lang="en-US" sz="2743">
                  <a:solidFill>
                    <a:srgbClr val="FFFFFF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사회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430029" y="841689"/>
              <a:ext cx="2056760" cy="14683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389"/>
                </a:lnSpc>
              </a:pPr>
              <a:r>
                <a:rPr lang="en-US" sz="2743">
                  <a:solidFill>
                    <a:srgbClr val="FFFFFF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높은 결핵 발생률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03287" y="639706"/>
            <a:ext cx="1088820" cy="1054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5"/>
              </a:lnSpc>
            </a:pPr>
            <a:r>
              <a:rPr lang="en-US" sz="5799" b="1" i="1" dirty="0">
                <a:solidFill>
                  <a:schemeClr val="bg1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Ⅰ</a:t>
            </a:r>
            <a:endParaRPr lang="en-US" sz="5799" b="1" i="1" dirty="0">
              <a:solidFill>
                <a:schemeClr val="bg1"/>
              </a:solidFill>
              <a:latin typeface="Open Sans Bold Italics"/>
              <a:ea typeface="Open Sans Bold Italics"/>
              <a:cs typeface="Open Sans Bold Italics"/>
              <a:sym typeface="Open Sans Bold Italics"/>
              <a:hlinkClick r:id="rId5" tooltip="https://ko.wikipedia.org/wiki/I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8" name="Freeform 18"/>
          <p:cNvSpPr/>
          <p:nvPr/>
        </p:nvSpPr>
        <p:spPr>
          <a:xfrm rot="-10800000">
            <a:off x="14140365" y="0"/>
            <a:ext cx="4147635" cy="4114800"/>
          </a:xfrm>
          <a:custGeom>
            <a:avLst/>
            <a:gdLst/>
            <a:ahLst/>
            <a:cxnLst/>
            <a:rect l="l" t="t" r="r" b="b"/>
            <a:pathLst>
              <a:path w="4147635" h="4114800">
                <a:moveTo>
                  <a:pt x="0" y="0"/>
                </a:moveTo>
                <a:lnTo>
                  <a:pt x="4147635" y="0"/>
                </a:lnTo>
                <a:lnTo>
                  <a:pt x="41476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2094220" y="486589"/>
            <a:ext cx="6564409" cy="1288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1199"/>
              </a:lnSpc>
              <a:spcBef>
                <a:spcPct val="0"/>
              </a:spcBef>
            </a:pPr>
            <a:r>
              <a:rPr lang="en-US" sz="5599" b="1" spc="-207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서론: 사업의 필요성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33450" y="3527425"/>
            <a:ext cx="10752078" cy="4544912"/>
            <a:chOff x="0" y="0"/>
            <a:chExt cx="14336105" cy="6059883"/>
          </a:xfrm>
        </p:grpSpPr>
        <p:sp>
          <p:nvSpPr>
            <p:cNvPr id="21" name="AutoShape 21"/>
            <p:cNvSpPr/>
            <p:nvPr/>
          </p:nvSpPr>
          <p:spPr>
            <a:xfrm>
              <a:off x="480269" y="1120894"/>
              <a:ext cx="13375566" cy="0"/>
            </a:xfrm>
            <a:prstGeom prst="line">
              <a:avLst/>
            </a:prstGeom>
            <a:ln w="12700" cap="flat">
              <a:solidFill>
                <a:srgbClr val="02967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14336105" cy="7109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64" lvl="1" indent="-367032" algn="l">
                <a:lnSpc>
                  <a:spcPts val="4250"/>
                </a:lnSpc>
                <a:buFont typeface="Arial"/>
                <a:buChar char="•"/>
              </a:pPr>
              <a:r>
                <a:rPr lang="en-US" sz="3400" spc="-125">
                  <a:solidFill>
                    <a:srgbClr val="FF5757"/>
                  </a:solidFill>
                  <a:latin typeface="블랙슈트"/>
                  <a:ea typeface="블랙슈트"/>
                  <a:cs typeface="블랙슈트"/>
                  <a:sym typeface="블랙슈트"/>
                </a:rPr>
                <a:t>여전히 높은 결핵 발생률: </a:t>
              </a:r>
              <a:r>
                <a:rPr lang="en-US" sz="3400" spc="-125">
                  <a:solidFill>
                    <a:srgbClr val="000000"/>
                  </a:solidFill>
                  <a:latin typeface="블랙슈트"/>
                  <a:ea typeface="블랙슈트"/>
                  <a:cs typeface="블랙슈트"/>
                  <a:sym typeface="블랙슈트"/>
                </a:rPr>
                <a:t>OECD 국가 중 1위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540324"/>
              <a:ext cx="14336105" cy="6896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12475" lvl="1" indent="-356237" algn="l">
                <a:lnSpc>
                  <a:spcPts val="4125"/>
                </a:lnSpc>
                <a:buFont typeface="Arial"/>
                <a:buChar char="•"/>
              </a:pPr>
              <a:r>
                <a:rPr lang="en-US" sz="3300" spc="-122">
                  <a:solidFill>
                    <a:srgbClr val="FF5757"/>
                  </a:solidFill>
                  <a:latin typeface="블랙슈트"/>
                  <a:ea typeface="블랙슈트"/>
                  <a:cs typeface="블랙슈트"/>
                  <a:sym typeface="블랙슈트"/>
                </a:rPr>
                <a:t>양산시 인구 구조: </a:t>
              </a:r>
              <a:r>
                <a:rPr lang="en-US" sz="3300" spc="-122">
                  <a:solidFill>
                    <a:srgbClr val="000000"/>
                  </a:solidFill>
                  <a:latin typeface="블랙슈트"/>
                  <a:ea typeface="블랙슈트"/>
                  <a:cs typeface="블랙슈트"/>
                  <a:sym typeface="블랙슈트"/>
                </a:rPr>
                <a:t>2050년 초고령사회(40%) 진입 예상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3078321"/>
              <a:ext cx="14336105" cy="7109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64" lvl="1" indent="-367032" algn="l">
                <a:lnSpc>
                  <a:spcPts val="4250"/>
                </a:lnSpc>
                <a:buFont typeface="Arial"/>
                <a:buChar char="•"/>
              </a:pPr>
              <a:r>
                <a:rPr lang="en-US" sz="3400" spc="-125">
                  <a:solidFill>
                    <a:srgbClr val="FF5757"/>
                  </a:solidFill>
                  <a:latin typeface="블랙슈트"/>
                  <a:ea typeface="블랙슈트"/>
                  <a:cs typeface="블랙슈트"/>
                  <a:sym typeface="블랙슈트"/>
                </a:rPr>
                <a:t>결핵 환자의 40% 이상이 고령층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4637695"/>
              <a:ext cx="14336105" cy="14221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64" lvl="1" indent="-367032" algn="l">
                <a:lnSpc>
                  <a:spcPts val="4250"/>
                </a:lnSpc>
                <a:buFont typeface="Arial"/>
                <a:buChar char="•"/>
              </a:pPr>
              <a:r>
                <a:rPr lang="en-US" sz="3400" spc="-125">
                  <a:solidFill>
                    <a:srgbClr val="FF5757"/>
                  </a:solidFill>
                  <a:latin typeface="블랙슈트"/>
                  <a:ea typeface="블랙슈트"/>
                  <a:cs typeface="블랙슈트"/>
                  <a:sym typeface="블랙슈트"/>
                </a:rPr>
                <a:t>결론: </a:t>
              </a:r>
              <a:r>
                <a:rPr lang="en-US" sz="3400" spc="-125">
                  <a:solidFill>
                    <a:srgbClr val="000000"/>
                  </a:solidFill>
                  <a:latin typeface="블랙슈트"/>
                  <a:ea typeface="블랙슈트"/>
                  <a:cs typeface="블랙슈트"/>
                  <a:sym typeface="블랙슈트"/>
                </a:rPr>
                <a:t>양산시 결핵 관리 위험 심화, 통합 관리체계 </a:t>
              </a:r>
            </a:p>
            <a:p>
              <a:pPr algn="l">
                <a:lnSpc>
                  <a:spcPts val="4250"/>
                </a:lnSpc>
              </a:pPr>
              <a:r>
                <a:rPr lang="en-US" sz="3400" spc="-125">
                  <a:solidFill>
                    <a:srgbClr val="000000"/>
                  </a:solidFill>
                  <a:latin typeface="블랙슈트"/>
                  <a:ea typeface="블랙슈트"/>
                  <a:cs typeface="블랙슈트"/>
                  <a:sym typeface="블랙슈트"/>
                </a:rPr>
                <a:t>              구축 시급</a:t>
              </a:r>
            </a:p>
          </p:txBody>
        </p:sp>
        <p:sp>
          <p:nvSpPr>
            <p:cNvPr id="26" name="AutoShape 26"/>
            <p:cNvSpPr/>
            <p:nvPr/>
          </p:nvSpPr>
          <p:spPr>
            <a:xfrm>
              <a:off x="480269" y="2693484"/>
              <a:ext cx="13375566" cy="0"/>
            </a:xfrm>
            <a:prstGeom prst="line">
              <a:avLst/>
            </a:prstGeom>
            <a:ln w="12700" cap="flat">
              <a:solidFill>
                <a:srgbClr val="02967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AutoShape 27"/>
            <p:cNvSpPr/>
            <p:nvPr/>
          </p:nvSpPr>
          <p:spPr>
            <a:xfrm>
              <a:off x="480269" y="4227459"/>
              <a:ext cx="13375566" cy="0"/>
            </a:xfrm>
            <a:prstGeom prst="line">
              <a:avLst/>
            </a:prstGeom>
            <a:ln w="12700" cap="flat">
              <a:solidFill>
                <a:srgbClr val="02967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99492" y="9746920"/>
            <a:ext cx="2788508" cy="540080"/>
            <a:chOff x="0" y="0"/>
            <a:chExt cx="3718011" cy="720107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3718011" cy="720107"/>
            </a:xfrm>
            <a:prstGeom prst="rect">
              <a:avLst/>
            </a:prstGeom>
            <a:solidFill>
              <a:srgbClr val="0F695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9746920"/>
            <a:ext cx="15567833" cy="540080"/>
            <a:chOff x="0" y="0"/>
            <a:chExt cx="20757110" cy="720107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20757110" cy="720107"/>
            </a:xfrm>
            <a:prstGeom prst="rect">
              <a:avLst/>
            </a:prstGeom>
            <a:solidFill>
              <a:srgbClr val="02967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 rot="-10800000">
            <a:off x="14140365" y="0"/>
            <a:ext cx="4147635" cy="4114800"/>
          </a:xfrm>
          <a:custGeom>
            <a:avLst/>
            <a:gdLst/>
            <a:ahLst/>
            <a:cxnLst/>
            <a:rect l="l" t="t" r="r" b="b"/>
            <a:pathLst>
              <a:path w="4147635" h="4114800">
                <a:moveTo>
                  <a:pt x="0" y="0"/>
                </a:moveTo>
                <a:lnTo>
                  <a:pt x="4147635" y="0"/>
                </a:lnTo>
                <a:lnTo>
                  <a:pt x="41476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0" y="711640"/>
            <a:ext cx="1688231" cy="1174264"/>
            <a:chOff x="0" y="0"/>
            <a:chExt cx="444637" cy="30927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4637" cy="309271"/>
            </a:xfrm>
            <a:custGeom>
              <a:avLst/>
              <a:gdLst/>
              <a:ahLst/>
              <a:cxnLst/>
              <a:rect l="l" t="t" r="r" b="b"/>
              <a:pathLst>
                <a:path w="444637" h="309271">
                  <a:moveTo>
                    <a:pt x="0" y="0"/>
                  </a:moveTo>
                  <a:lnTo>
                    <a:pt x="444637" y="0"/>
                  </a:lnTo>
                  <a:lnTo>
                    <a:pt x="444637" y="309271"/>
                  </a:lnTo>
                  <a:lnTo>
                    <a:pt x="0" y="309271"/>
                  </a:lnTo>
                  <a:close/>
                </a:path>
              </a:pathLst>
            </a:custGeom>
            <a:solidFill>
              <a:srgbClr val="02967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444637" cy="375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2094220" y="1885905"/>
            <a:ext cx="6974410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2094220" y="711640"/>
            <a:ext cx="6974410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5847012" y="9921710"/>
            <a:ext cx="2131441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0"/>
              </a:lnSpc>
              <a:spcBef>
                <a:spcPct val="0"/>
              </a:spcBef>
            </a:pPr>
            <a:r>
              <a:rPr lang="en-US" sz="1400" u="none" strike="noStrike">
                <a:solidFill>
                  <a:srgbClr val="E8E8E8"/>
                </a:solidFill>
                <a:latin typeface="네모고딕"/>
                <a:ea typeface="네모고딕"/>
                <a:cs typeface="네모고딕"/>
                <a:sym typeface="네모고딕"/>
              </a:rPr>
              <a:t>과제 발표 프레젠테이션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094220" y="486589"/>
            <a:ext cx="7181122" cy="1288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1199"/>
              </a:lnSpc>
              <a:spcBef>
                <a:spcPct val="0"/>
              </a:spcBef>
            </a:pPr>
            <a:r>
              <a:rPr lang="ko-KR" alt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참고문헌</a:t>
            </a:r>
            <a:endParaRPr lang="en-US" sz="5599" b="1" spc="-207" dirty="0">
              <a:solidFill>
                <a:srgbClr val="029673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26F413-FDE7-6A20-6F43-CCAD1176B41F}"/>
              </a:ext>
            </a:extLst>
          </p:cNvPr>
          <p:cNvSpPr txBox="1"/>
          <p:nvPr/>
        </p:nvSpPr>
        <p:spPr>
          <a:xfrm>
            <a:off x="1688231" y="2023846"/>
            <a:ext cx="13246969" cy="7606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fontAlgn="base" latinLnBrk="1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2200" b="1" kern="0" spc="0" dirty="0" err="1">
                <a:solidFill>
                  <a:srgbClr val="000000"/>
                </a:solidFill>
                <a:effectLst/>
                <a:latin typeface="윤고딕" panose="020B0600000101010101" charset="-127"/>
                <a:ea typeface="윤고딕" panose="020B0600000101010101" charset="-127"/>
              </a:rPr>
              <a:t>김숙영</a:t>
            </a:r>
            <a:r>
              <a:rPr lang="ko-KR" altLang="en-US" sz="2200" b="1" kern="0" spc="0" dirty="0">
                <a:solidFill>
                  <a:srgbClr val="000000"/>
                </a:solidFill>
                <a:effectLst/>
                <a:latin typeface="윤고딕" panose="020B0600000101010101" charset="-127"/>
                <a:ea typeface="윤고딕" panose="020B0600000101010101" charset="-127"/>
              </a:rPr>
              <a:t> 외 공저</a:t>
            </a:r>
            <a:r>
              <a:rPr lang="en-US" altLang="ko-KR" sz="2200" b="1" kern="0" spc="0" dirty="0">
                <a:solidFill>
                  <a:srgbClr val="000000"/>
                </a:solidFill>
                <a:effectLst/>
                <a:latin typeface="윤고딕" panose="020B0600000101010101" charset="-127"/>
                <a:ea typeface="윤고딕" panose="020B0600000101010101" charset="-127"/>
              </a:rPr>
              <a:t>(2023). </a:t>
            </a:r>
            <a:r>
              <a:rPr lang="ko-KR" altLang="en-US" sz="2200" b="1" kern="0" spc="0" dirty="0">
                <a:solidFill>
                  <a:srgbClr val="000000"/>
                </a:solidFill>
                <a:effectLst/>
                <a:latin typeface="윤고딕" panose="020B0600000101010101" charset="-127"/>
                <a:ea typeface="윤고딕" panose="020B0600000101010101" charset="-127"/>
              </a:rPr>
              <a:t>성인간호학</a:t>
            </a:r>
            <a:r>
              <a:rPr lang="en-US" altLang="ko-KR" sz="2200" b="1" kern="0" spc="0" dirty="0">
                <a:solidFill>
                  <a:srgbClr val="000000"/>
                </a:solidFill>
                <a:effectLst/>
                <a:latin typeface="윤고딕" panose="020B0600000101010101" charset="-127"/>
                <a:ea typeface="윤고딕" panose="020B0600000101010101" charset="-127"/>
              </a:rPr>
              <a:t>2, </a:t>
            </a:r>
            <a:r>
              <a:rPr lang="ko-KR" altLang="en-US" sz="2200" b="1" kern="0" spc="0" dirty="0" err="1">
                <a:solidFill>
                  <a:srgbClr val="000000"/>
                </a:solidFill>
                <a:effectLst/>
                <a:latin typeface="윤고딕" panose="020B0600000101010101" charset="-127"/>
                <a:ea typeface="윤고딕" panose="020B0600000101010101" charset="-127"/>
              </a:rPr>
              <a:t>수문사</a:t>
            </a:r>
            <a:endParaRPr lang="ko-KR" altLang="en-US" sz="2200" b="1" kern="0" spc="0" dirty="0">
              <a:solidFill>
                <a:srgbClr val="000000"/>
              </a:solidFill>
              <a:effectLst/>
              <a:latin typeface="윤고딕" panose="020B0600000101010101" charset="-127"/>
              <a:ea typeface="윤고딕" panose="020B0600000101010101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2200" b="1" kern="0" spc="0" dirty="0" err="1">
                <a:solidFill>
                  <a:srgbClr val="000000"/>
                </a:solidFill>
                <a:effectLst/>
                <a:latin typeface="윤고딕" panose="020B0600000101010101" charset="-127"/>
                <a:ea typeface="윤고딕" panose="020B0600000101010101" charset="-127"/>
              </a:rPr>
              <a:t>김숙영</a:t>
            </a:r>
            <a:r>
              <a:rPr lang="ko-KR" altLang="en-US" sz="2200" b="1" kern="0" spc="0" dirty="0">
                <a:solidFill>
                  <a:srgbClr val="000000"/>
                </a:solidFill>
                <a:effectLst/>
                <a:latin typeface="윤고딕" panose="020B0600000101010101" charset="-127"/>
                <a:ea typeface="윤고딕" panose="020B0600000101010101" charset="-127"/>
              </a:rPr>
              <a:t> 외 공저</a:t>
            </a:r>
            <a:r>
              <a:rPr lang="en-US" altLang="ko-KR" sz="2200" b="1" kern="0" spc="0" dirty="0">
                <a:solidFill>
                  <a:srgbClr val="000000"/>
                </a:solidFill>
                <a:effectLst/>
                <a:latin typeface="윤고딕" panose="020B0600000101010101" charset="-127"/>
                <a:ea typeface="윤고딕" panose="020B0600000101010101" charset="-127"/>
              </a:rPr>
              <a:t>(2023). </a:t>
            </a:r>
            <a:r>
              <a:rPr lang="ko-KR" altLang="en-US" sz="2200" b="1" kern="0" spc="0" dirty="0">
                <a:solidFill>
                  <a:srgbClr val="000000"/>
                </a:solidFill>
                <a:effectLst/>
                <a:latin typeface="윤고딕" panose="020B0600000101010101" charset="-127"/>
                <a:ea typeface="윤고딕" panose="020B0600000101010101" charset="-127"/>
              </a:rPr>
              <a:t>성인간호학</a:t>
            </a:r>
            <a:r>
              <a:rPr lang="en-US" altLang="ko-KR" sz="2200" b="1" kern="0" spc="0" dirty="0">
                <a:solidFill>
                  <a:srgbClr val="000000"/>
                </a:solidFill>
                <a:effectLst/>
                <a:latin typeface="윤고딕" panose="020B0600000101010101" charset="-127"/>
                <a:ea typeface="윤고딕" panose="020B0600000101010101" charset="-127"/>
              </a:rPr>
              <a:t>1, </a:t>
            </a:r>
            <a:r>
              <a:rPr lang="ko-KR" altLang="en-US" sz="2200" b="1" kern="0" spc="0" dirty="0" err="1">
                <a:solidFill>
                  <a:srgbClr val="000000"/>
                </a:solidFill>
                <a:effectLst/>
                <a:latin typeface="윤고딕" panose="020B0600000101010101" charset="-127"/>
                <a:ea typeface="윤고딕" panose="020B0600000101010101" charset="-127"/>
              </a:rPr>
              <a:t>수문사</a:t>
            </a:r>
            <a:endParaRPr lang="ko-KR" altLang="en-US" sz="2200" b="1" kern="0" spc="0" dirty="0">
              <a:solidFill>
                <a:srgbClr val="000000"/>
              </a:solidFill>
              <a:effectLst/>
              <a:latin typeface="윤고딕" panose="020B0600000101010101" charset="-127"/>
              <a:ea typeface="윤고딕" panose="020B0600000101010101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2200" b="1" kern="0" spc="0" dirty="0">
                <a:solidFill>
                  <a:srgbClr val="000000"/>
                </a:solidFill>
                <a:effectLst/>
                <a:latin typeface="윤고딕" panose="020B0600000101010101" charset="-127"/>
                <a:ea typeface="윤고딕" panose="020B0600000101010101" charset="-127"/>
              </a:rPr>
              <a:t>최은숙 외 공저</a:t>
            </a:r>
            <a:r>
              <a:rPr lang="en-US" altLang="ko-KR" sz="2200" b="1" kern="0" spc="0" dirty="0">
                <a:solidFill>
                  <a:srgbClr val="000000"/>
                </a:solidFill>
                <a:effectLst/>
                <a:latin typeface="윤고딕" panose="020B0600000101010101" charset="-127"/>
                <a:ea typeface="윤고딕" panose="020B0600000101010101" charset="-127"/>
              </a:rPr>
              <a:t>(2024). </a:t>
            </a:r>
            <a:r>
              <a:rPr lang="ko-KR" altLang="en-US" sz="2200" b="1" kern="0" spc="0" dirty="0">
                <a:solidFill>
                  <a:srgbClr val="000000"/>
                </a:solidFill>
                <a:effectLst/>
                <a:latin typeface="윤고딕" panose="020B0600000101010101" charset="-127"/>
                <a:ea typeface="윤고딕" panose="020B0600000101010101" charset="-127"/>
              </a:rPr>
              <a:t>지역사회보건간호학</a:t>
            </a:r>
            <a:r>
              <a:rPr lang="en-US" altLang="ko-KR" sz="2200" b="1" kern="0" spc="0" dirty="0">
                <a:solidFill>
                  <a:srgbClr val="000000"/>
                </a:solidFill>
                <a:effectLst/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2200" b="1" kern="0" spc="0" dirty="0" err="1">
                <a:solidFill>
                  <a:srgbClr val="000000"/>
                </a:solidFill>
                <a:effectLst/>
                <a:latin typeface="윤고딕" panose="020B0600000101010101" charset="-127"/>
                <a:ea typeface="윤고딕" panose="020B0600000101010101" charset="-127"/>
              </a:rPr>
              <a:t>수문사</a:t>
            </a:r>
            <a:endParaRPr lang="ko-KR" altLang="en-US" sz="2200" b="1" kern="0" spc="0" dirty="0">
              <a:solidFill>
                <a:srgbClr val="000000"/>
              </a:solidFill>
              <a:effectLst/>
              <a:latin typeface="윤고딕" panose="020B0600000101010101" charset="-127"/>
              <a:ea typeface="윤고딕" panose="020B0600000101010101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2200" b="1" kern="0" spc="0" dirty="0">
                <a:solidFill>
                  <a:srgbClr val="000000"/>
                </a:solidFill>
                <a:effectLst/>
                <a:latin typeface="윤고딕" panose="020B0600000101010101" charset="-127"/>
                <a:ea typeface="윤고딕" panose="020B0600000101010101" charset="-127"/>
              </a:rPr>
              <a:t>이은희 외 공저</a:t>
            </a:r>
            <a:r>
              <a:rPr lang="en-US" altLang="ko-KR" sz="2200" b="1" kern="0" spc="0" dirty="0">
                <a:solidFill>
                  <a:srgbClr val="000000"/>
                </a:solidFill>
                <a:effectLst/>
                <a:latin typeface="윤고딕" panose="020B0600000101010101" charset="-127"/>
                <a:ea typeface="윤고딕" panose="020B0600000101010101" charset="-127"/>
              </a:rPr>
              <a:t>(2022), </a:t>
            </a:r>
            <a:r>
              <a:rPr lang="ko-KR" altLang="en-US" sz="2200" b="1" kern="0" spc="0" dirty="0">
                <a:solidFill>
                  <a:srgbClr val="000000"/>
                </a:solidFill>
                <a:effectLst/>
                <a:latin typeface="윤고딕" panose="020B0600000101010101" charset="-127"/>
                <a:ea typeface="윤고딕" panose="020B0600000101010101" charset="-127"/>
              </a:rPr>
              <a:t>비판적 사고에 기반한 간호과정</a:t>
            </a:r>
            <a:r>
              <a:rPr lang="en-US" altLang="ko-KR" sz="2200" b="1" kern="0" spc="0" dirty="0">
                <a:solidFill>
                  <a:srgbClr val="000000"/>
                </a:solidFill>
                <a:effectLst/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2200" b="1" kern="0" spc="0" dirty="0" err="1">
                <a:solidFill>
                  <a:srgbClr val="000000"/>
                </a:solidFill>
                <a:effectLst/>
                <a:latin typeface="윤고딕" panose="020B0600000101010101" charset="-127"/>
                <a:ea typeface="윤고딕" panose="020B0600000101010101" charset="-127"/>
              </a:rPr>
              <a:t>고문사</a:t>
            </a:r>
            <a:endParaRPr lang="ko-KR" altLang="en-US" sz="2200" b="1" kern="0" spc="0" dirty="0">
              <a:solidFill>
                <a:srgbClr val="000000"/>
              </a:solidFill>
              <a:effectLst/>
              <a:latin typeface="윤고딕" panose="020B0600000101010101" charset="-127"/>
              <a:ea typeface="윤고딕" panose="020B0600000101010101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2200" b="1" kern="0" spc="0" dirty="0">
                <a:solidFill>
                  <a:srgbClr val="000000"/>
                </a:solidFill>
                <a:effectLst/>
                <a:latin typeface="윤고딕" panose="020B0600000101010101" charset="-127"/>
                <a:ea typeface="윤고딕" panose="020B0600000101010101" charset="-127"/>
              </a:rPr>
              <a:t>양산시 보건소 제</a:t>
            </a:r>
            <a:r>
              <a:rPr lang="en-US" altLang="ko-KR" sz="2200" b="1" kern="0" spc="0" dirty="0">
                <a:solidFill>
                  <a:srgbClr val="000000"/>
                </a:solidFill>
                <a:effectLst/>
                <a:latin typeface="윤고딕" panose="020B0600000101010101" charset="-127"/>
                <a:ea typeface="윤고딕" panose="020B0600000101010101" charset="-127"/>
              </a:rPr>
              <a:t>8</a:t>
            </a:r>
            <a:r>
              <a:rPr lang="ko-KR" altLang="en-US" sz="2200" b="1" kern="0" spc="0" dirty="0">
                <a:solidFill>
                  <a:srgbClr val="000000"/>
                </a:solidFill>
                <a:effectLst/>
                <a:latin typeface="윤고딕" panose="020B0600000101010101" charset="-127"/>
                <a:ea typeface="윤고딕" panose="020B0600000101010101" charset="-127"/>
              </a:rPr>
              <a:t>기 지역보건의료계획서</a:t>
            </a:r>
          </a:p>
          <a:p>
            <a:pPr marL="342900" marR="0" lvl="0" indent="-342900" algn="just" fontAlgn="base" latinLnBrk="1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2200" b="1" kern="0" spc="0" dirty="0" err="1">
                <a:solidFill>
                  <a:srgbClr val="000000"/>
                </a:solidFill>
                <a:effectLst/>
                <a:latin typeface="윤고딕" panose="020B0600000101010101" charset="-127"/>
                <a:ea typeface="윤고딕" panose="020B0600000101010101" charset="-127"/>
              </a:rPr>
              <a:t>대한결핵협회</a:t>
            </a:r>
            <a:r>
              <a:rPr lang="ko-KR" altLang="en-US" sz="2200" b="1" kern="0" spc="0" dirty="0">
                <a:solidFill>
                  <a:srgbClr val="000000"/>
                </a:solidFill>
                <a:effectLst/>
                <a:latin typeface="윤고딕" panose="020B0600000101010101" charset="-127"/>
                <a:ea typeface="윤고딕" panose="020B0600000101010101" charset="-127"/>
              </a:rPr>
              <a:t> </a:t>
            </a:r>
            <a:r>
              <a:rPr lang="en-US" altLang="ko-KR" sz="2200" b="1" kern="0" spc="0" dirty="0">
                <a:solidFill>
                  <a:srgbClr val="000000"/>
                </a:solidFill>
                <a:effectLst/>
                <a:latin typeface="윤고딕" panose="020B0600000101010101" charset="-127"/>
                <a:ea typeface="윤고딕" panose="020B0600000101010101" charset="-127"/>
              </a:rPr>
              <a:t>https://www.knta.or.kr/tb_info/qa</a:t>
            </a:r>
            <a:endParaRPr lang="ko-KR" altLang="en-US" sz="2200" b="1" kern="0" spc="0" dirty="0">
              <a:solidFill>
                <a:srgbClr val="000000"/>
              </a:solidFill>
              <a:effectLst/>
              <a:latin typeface="윤고딕" panose="020B0600000101010101" charset="-127"/>
              <a:ea typeface="윤고딕" panose="020B0600000101010101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2200" b="1" kern="0" spc="0" dirty="0">
                <a:solidFill>
                  <a:srgbClr val="000000"/>
                </a:solidFill>
                <a:effectLst/>
                <a:latin typeface="윤고딕" panose="020B0600000101010101" charset="-127"/>
                <a:ea typeface="윤고딕" panose="020B0600000101010101" charset="-127"/>
              </a:rPr>
              <a:t>경상남도 빅데이터 허브 </a:t>
            </a:r>
            <a:r>
              <a:rPr lang="en-US" altLang="ko-KR" sz="2200" b="1" kern="0" spc="0" dirty="0">
                <a:solidFill>
                  <a:srgbClr val="000000"/>
                </a:solidFill>
                <a:effectLst/>
                <a:latin typeface="윤고딕" panose="020B0600000101010101" charset="-127"/>
                <a:ea typeface="윤고딕" panose="020B0600000101010101" charset="-127"/>
              </a:rPr>
              <a:t>https://bigdata.gyeongnam.go.kr</a:t>
            </a:r>
            <a:endParaRPr lang="ko-KR" altLang="en-US" sz="2200" b="1" kern="0" spc="0" dirty="0">
              <a:solidFill>
                <a:srgbClr val="000000"/>
              </a:solidFill>
              <a:effectLst/>
              <a:latin typeface="윤고딕" panose="020B0600000101010101" charset="-127"/>
              <a:ea typeface="윤고딕" panose="020B0600000101010101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2200" b="1" kern="0" spc="0" dirty="0" err="1">
                <a:solidFill>
                  <a:srgbClr val="000000"/>
                </a:solidFill>
                <a:effectLst/>
                <a:latin typeface="윤고딕" panose="020B0600000101010101" charset="-127"/>
                <a:ea typeface="윤고딕" panose="020B0600000101010101" charset="-127"/>
              </a:rPr>
              <a:t>공공데이터포털</a:t>
            </a:r>
            <a:r>
              <a:rPr lang="ko-KR" altLang="en-US" sz="2200" b="1" kern="0" spc="0" dirty="0">
                <a:solidFill>
                  <a:srgbClr val="000000"/>
                </a:solidFill>
                <a:effectLst/>
                <a:latin typeface="윤고딕" panose="020B0600000101010101" charset="-127"/>
                <a:ea typeface="윤고딕" panose="020B0600000101010101" charset="-127"/>
              </a:rPr>
              <a:t> 자동차등록현황 </a:t>
            </a:r>
            <a:r>
              <a:rPr lang="en-US" altLang="ko-KR" sz="2200" b="1" kern="0" spc="0" dirty="0">
                <a:solidFill>
                  <a:srgbClr val="000000"/>
                </a:solidFill>
                <a:effectLst/>
                <a:latin typeface="윤고딕" panose="020B0600000101010101" charset="-127"/>
                <a:ea typeface="윤고딕" panose="020B0600000101010101" charset="-127"/>
              </a:rPr>
              <a:t>(</a:t>
            </a:r>
            <a:r>
              <a:rPr lang="ko-KR" altLang="en-US" sz="2200" b="1" kern="0" spc="0" dirty="0">
                <a:solidFill>
                  <a:srgbClr val="000000"/>
                </a:solidFill>
                <a:effectLst/>
                <a:latin typeface="윤고딕" panose="020B0600000101010101" charset="-127"/>
                <a:ea typeface="윤고딕" panose="020B0600000101010101" charset="-127"/>
              </a:rPr>
              <a:t>양산시</a:t>
            </a:r>
            <a:r>
              <a:rPr lang="en-US" altLang="ko-KR" sz="2200" b="1" kern="0" spc="0" dirty="0">
                <a:solidFill>
                  <a:srgbClr val="000000"/>
                </a:solidFill>
                <a:effectLst/>
                <a:latin typeface="윤고딕" panose="020B0600000101010101" charset="-127"/>
                <a:ea typeface="윤고딕" panose="020B0600000101010101" charset="-127"/>
              </a:rPr>
              <a:t>)</a:t>
            </a:r>
            <a:endParaRPr lang="ko-KR" altLang="en-US" sz="2200" b="1" kern="0" spc="0" dirty="0">
              <a:solidFill>
                <a:srgbClr val="000000"/>
              </a:solidFill>
              <a:effectLst/>
              <a:latin typeface="윤고딕" panose="020B0600000101010101" charset="-127"/>
              <a:ea typeface="윤고딕" panose="020B0600000101010101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2200" b="1" kern="0" spc="0" dirty="0">
                <a:solidFill>
                  <a:srgbClr val="000000"/>
                </a:solidFill>
                <a:effectLst/>
                <a:latin typeface="윤고딕" panose="020B0600000101010101" charset="-127"/>
                <a:ea typeface="윤고딕" panose="020B0600000101010101" charset="-127"/>
              </a:rPr>
              <a:t>양산시 </a:t>
            </a:r>
            <a:r>
              <a:rPr lang="ko-KR" altLang="en-US" sz="2200" b="1" kern="0" spc="0" dirty="0" err="1">
                <a:solidFill>
                  <a:srgbClr val="000000"/>
                </a:solidFill>
                <a:effectLst/>
                <a:latin typeface="윤고딕" panose="020B0600000101010101" charset="-127"/>
                <a:ea typeface="윤고딕" panose="020B0600000101010101" charset="-127"/>
              </a:rPr>
              <a:t>교통약자이동지원센터</a:t>
            </a:r>
            <a:r>
              <a:rPr lang="ko-KR" altLang="en-US" sz="2200" b="1" kern="0" spc="0" dirty="0">
                <a:solidFill>
                  <a:srgbClr val="000000"/>
                </a:solidFill>
                <a:effectLst/>
                <a:latin typeface="윤고딕" panose="020B0600000101010101" charset="-127"/>
                <a:ea typeface="윤고딕" panose="020B0600000101010101" charset="-127"/>
              </a:rPr>
              <a:t> </a:t>
            </a:r>
            <a:r>
              <a:rPr lang="en-US" altLang="ko-KR" sz="2200" b="1" kern="0" spc="0" dirty="0">
                <a:solidFill>
                  <a:srgbClr val="000000"/>
                </a:solidFill>
                <a:effectLst/>
                <a:latin typeface="윤고딕" panose="020B0600000101010101" charset="-127"/>
                <a:ea typeface="윤고딕" panose="020B0600000101010101" charset="-127"/>
              </a:rPr>
              <a:t>https://yctsc.or.kr</a:t>
            </a:r>
            <a:endParaRPr lang="ko-KR" altLang="en-US" sz="2200" b="1" kern="0" spc="0" dirty="0">
              <a:solidFill>
                <a:srgbClr val="000000"/>
              </a:solidFill>
              <a:effectLst/>
              <a:latin typeface="윤고딕" panose="020B0600000101010101" charset="-127"/>
              <a:ea typeface="윤고딕" panose="020B0600000101010101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2200" b="1" kern="0" spc="0" dirty="0">
                <a:solidFill>
                  <a:srgbClr val="000000"/>
                </a:solidFill>
                <a:effectLst/>
                <a:latin typeface="윤고딕" panose="020B0600000101010101" charset="-127"/>
                <a:ea typeface="윤고딕" panose="020B0600000101010101" charset="-127"/>
              </a:rPr>
              <a:t>위키백과 「양산시의 시내버스」 항목</a:t>
            </a:r>
          </a:p>
          <a:p>
            <a:pPr marL="342900" marR="0" lvl="0" indent="-342900" algn="just" fontAlgn="base" latinLnBrk="1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2200" b="1" kern="0" spc="0" dirty="0">
                <a:solidFill>
                  <a:srgbClr val="000000"/>
                </a:solidFill>
                <a:effectLst/>
                <a:latin typeface="윤고딕" panose="020B0600000101010101" charset="-127"/>
                <a:ea typeface="윤고딕" panose="020B0600000101010101" charset="-127"/>
              </a:rPr>
              <a:t>국토교통부 교통통계</a:t>
            </a:r>
            <a:r>
              <a:rPr lang="en-US" altLang="ko-KR" sz="2200" b="1" kern="0" spc="0" dirty="0">
                <a:solidFill>
                  <a:srgbClr val="000000"/>
                </a:solidFill>
                <a:effectLst/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sz="2200" b="1" kern="0" spc="0" dirty="0">
                <a:solidFill>
                  <a:srgbClr val="000000"/>
                </a:solidFill>
                <a:effectLst/>
                <a:latin typeface="윤고딕" panose="020B0600000101010101" charset="-127"/>
                <a:ea typeface="윤고딕" panose="020B0600000101010101" charset="-127"/>
              </a:rPr>
              <a:t>양산시청 시정자료</a:t>
            </a:r>
          </a:p>
          <a:p>
            <a:pPr marL="342900" marR="0" lvl="0" indent="-342900" algn="just" fontAlgn="base" latinLnBrk="1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2200" b="1" kern="0" spc="0" dirty="0">
                <a:solidFill>
                  <a:srgbClr val="000000"/>
                </a:solidFill>
                <a:effectLst/>
                <a:latin typeface="윤고딕" panose="020B0600000101010101" charset="-127"/>
                <a:ea typeface="윤고딕" panose="020B0600000101010101" charset="-127"/>
              </a:rPr>
              <a:t>2024 </a:t>
            </a:r>
            <a:r>
              <a:rPr lang="ko-KR" altLang="en-US" sz="2200" b="1" kern="0" spc="0" dirty="0">
                <a:solidFill>
                  <a:srgbClr val="000000"/>
                </a:solidFill>
                <a:effectLst/>
                <a:latin typeface="윤고딕" panose="020B0600000101010101" charset="-127"/>
                <a:ea typeface="윤고딕" panose="020B0600000101010101" charset="-127"/>
              </a:rPr>
              <a:t>경남 양산시 지역사회 건강통계</a:t>
            </a:r>
          </a:p>
          <a:p>
            <a:pPr marL="342900" marR="0" lvl="0" indent="-342900" algn="just" fontAlgn="base" latinLnBrk="1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2200" b="1" kern="0" spc="0" dirty="0">
                <a:solidFill>
                  <a:srgbClr val="000000"/>
                </a:solidFill>
                <a:effectLst/>
                <a:latin typeface="윤고딕" panose="020B0600000101010101" charset="-127"/>
                <a:ea typeface="윤고딕" panose="020B0600000101010101" charset="-127"/>
              </a:rPr>
              <a:t>양산시 보건소 조직도 </a:t>
            </a:r>
            <a:r>
              <a:rPr lang="en-US" altLang="ko-KR" sz="2200" b="1" kern="0" spc="0" dirty="0">
                <a:solidFill>
                  <a:srgbClr val="000000"/>
                </a:solidFill>
                <a:effectLst/>
                <a:latin typeface="윤고딕" panose="020B0600000101010101" charset="-127"/>
                <a:ea typeface="윤고딕" panose="020B0600000101010101" charset="-127"/>
              </a:rPr>
              <a:t>https://yangsan.go.kr/health/</a:t>
            </a:r>
            <a:endParaRPr lang="ko-KR" altLang="en-US" sz="2200" b="1" kern="0" spc="0" dirty="0">
              <a:solidFill>
                <a:srgbClr val="000000"/>
              </a:solidFill>
              <a:effectLst/>
              <a:latin typeface="윤고딕" panose="020B0600000101010101" charset="-127"/>
              <a:ea typeface="윤고딕" panose="020B0600000101010101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2200" b="1" kern="0" spc="0" dirty="0">
                <a:solidFill>
                  <a:srgbClr val="000000"/>
                </a:solidFill>
                <a:effectLst/>
                <a:latin typeface="윤고딕" panose="020B0600000101010101" charset="-127"/>
                <a:ea typeface="윤고딕" panose="020B0600000101010101" charset="-127"/>
              </a:rPr>
              <a:t>양산시청</a:t>
            </a:r>
            <a:r>
              <a:rPr lang="en-US" altLang="ko-KR" sz="2200" b="1" kern="0" spc="0" dirty="0">
                <a:solidFill>
                  <a:srgbClr val="000000"/>
                </a:solidFill>
                <a:effectLst/>
                <a:latin typeface="윤고딕" panose="020B0600000101010101" charset="-127"/>
                <a:ea typeface="윤고딕" panose="020B0600000101010101" charset="-127"/>
              </a:rPr>
              <a:t>. </a:t>
            </a:r>
            <a:r>
              <a:rPr lang="ko-KR" altLang="en-US" sz="2200" b="1" kern="0" spc="0" dirty="0">
                <a:solidFill>
                  <a:srgbClr val="000000"/>
                </a:solidFill>
                <a:effectLst/>
                <a:latin typeface="윤고딕" panose="020B0600000101010101" charset="-127"/>
                <a:ea typeface="윤고딕" panose="020B0600000101010101" charset="-127"/>
              </a:rPr>
              <a:t>일반현황</a:t>
            </a:r>
            <a:r>
              <a:rPr lang="en-US" altLang="ko-KR" sz="2200" b="1" kern="0" spc="0" dirty="0">
                <a:solidFill>
                  <a:srgbClr val="000000"/>
                </a:solidFill>
                <a:effectLst/>
                <a:latin typeface="윤고딕" panose="020B0600000101010101" charset="-127"/>
                <a:ea typeface="윤고딕" panose="020B0600000101010101" charset="-127"/>
              </a:rPr>
              <a:t>. https://www.yangsan.go.kr/portal/</a:t>
            </a:r>
            <a:endParaRPr lang="ko-KR" altLang="en-US" sz="2200" b="1" kern="0" spc="0" dirty="0">
              <a:solidFill>
                <a:srgbClr val="000000"/>
              </a:solidFill>
              <a:effectLst/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EA2576-F83A-A168-328C-EF0D0D5F77F9}"/>
              </a:ext>
            </a:extLst>
          </p:cNvPr>
          <p:cNvSpPr txBox="1"/>
          <p:nvPr/>
        </p:nvSpPr>
        <p:spPr>
          <a:xfrm>
            <a:off x="304799" y="806329"/>
            <a:ext cx="107863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800" b="1" i="1" dirty="0">
                <a:solidFill>
                  <a:schemeClr val="bg1"/>
                </a:solidFill>
                <a:latin typeface="Open Sans Bold Italics" panose="020B0600000101010101" charset="0"/>
                <a:ea typeface="Open Sans Bold Italics" panose="020B0600000101010101" charset="0"/>
                <a:cs typeface="Open Sans Bold Italics" panose="020B0600000101010101" charset="0"/>
              </a:rPr>
              <a:t>Ⅳ</a:t>
            </a:r>
            <a:endParaRPr lang="ko-KR" altLang="en-US" sz="5800" b="1" i="1" dirty="0">
              <a:solidFill>
                <a:schemeClr val="bg1"/>
              </a:solidFill>
              <a:latin typeface="Open Sans Bold Italics" panose="020B0600000101010101" charset="0"/>
              <a:cs typeface="Open Sans Bold Italics" panose="020B0600000101010101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63200" y="2238646"/>
            <a:ext cx="5210689" cy="3673535"/>
          </a:xfrm>
          <a:custGeom>
            <a:avLst/>
            <a:gdLst/>
            <a:ahLst/>
            <a:cxnLst/>
            <a:rect l="l" t="t" r="r" b="b"/>
            <a:pathLst>
              <a:path w="5210689" h="3673535">
                <a:moveTo>
                  <a:pt x="0" y="0"/>
                </a:moveTo>
                <a:lnTo>
                  <a:pt x="5210689" y="0"/>
                </a:lnTo>
                <a:lnTo>
                  <a:pt x="5210689" y="3673535"/>
                </a:lnTo>
                <a:lnTo>
                  <a:pt x="0" y="36735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7180074" cy="10287000"/>
            <a:chOff x="0" y="0"/>
            <a:chExt cx="687044" cy="9843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87044" cy="984338"/>
            </a:xfrm>
            <a:custGeom>
              <a:avLst/>
              <a:gdLst/>
              <a:ahLst/>
              <a:cxnLst/>
              <a:rect l="l" t="t" r="r" b="b"/>
              <a:pathLst>
                <a:path w="687044" h="984338">
                  <a:moveTo>
                    <a:pt x="0" y="0"/>
                  </a:moveTo>
                  <a:lnTo>
                    <a:pt x="687044" y="0"/>
                  </a:lnTo>
                  <a:lnTo>
                    <a:pt x="687044" y="984338"/>
                  </a:lnTo>
                  <a:lnTo>
                    <a:pt x="0" y="984338"/>
                  </a:lnTo>
                  <a:close/>
                </a:path>
              </a:pathLst>
            </a:custGeom>
            <a:solidFill>
              <a:srgbClr val="02967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687044" cy="10510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13454" y="8125393"/>
            <a:ext cx="2602822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  <a:spcBef>
                <a:spcPct val="0"/>
              </a:spcBef>
            </a:pPr>
            <a:r>
              <a:rPr lang="en-US" sz="3399" b="1" u="none" strike="noStrike">
                <a:solidFill>
                  <a:srgbClr val="FFFFFF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과제 발표</a:t>
            </a:r>
          </a:p>
          <a:p>
            <a:pPr marL="0" lvl="0" indent="0" algn="l">
              <a:lnSpc>
                <a:spcPts val="4079"/>
              </a:lnSpc>
              <a:spcBef>
                <a:spcPct val="0"/>
              </a:spcBef>
            </a:pPr>
            <a:r>
              <a:rPr lang="en-US" sz="3399" b="1" u="none" strike="noStrike">
                <a:solidFill>
                  <a:srgbClr val="FFFFFF"/>
                </a:solidFill>
                <a:latin typeface="네모고딕 Medium"/>
                <a:ea typeface="네모고딕 Medium"/>
                <a:cs typeface="네모고딕 Medium"/>
                <a:sym typeface="네모고딕 Medium"/>
              </a:rPr>
              <a:t>프레젠테이션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32677" y="1313240"/>
            <a:ext cx="4440991" cy="2535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46"/>
              </a:lnSpc>
            </a:pPr>
            <a:r>
              <a:rPr lang="en-US" sz="13532" b="1" i="1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Q&amp;A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61261" y="1486726"/>
            <a:ext cx="3552717" cy="588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66"/>
              </a:lnSpc>
            </a:pPr>
            <a:r>
              <a:rPr lang="en-US" sz="4203" b="1">
                <a:solidFill>
                  <a:srgbClr val="A7FED9"/>
                </a:solidFill>
                <a:latin typeface="Oswald Bold"/>
                <a:ea typeface="Oswald Bold"/>
                <a:cs typeface="Oswald Bold"/>
                <a:sym typeface="Oswald Bold"/>
              </a:rPr>
              <a:t>THANK YOU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129844" y="6667500"/>
            <a:ext cx="9677400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47"/>
              </a:lnSpc>
            </a:pPr>
            <a:r>
              <a:rPr lang="ko-KR" altLang="en-US" sz="4953" spc="-346" dirty="0">
                <a:solidFill>
                  <a:srgbClr val="029673"/>
                </a:solidFill>
                <a:latin typeface="블랙슈트"/>
                <a:ea typeface="블랙슈트"/>
                <a:cs typeface="블랙슈트"/>
                <a:sym typeface="블랙슈트"/>
              </a:rPr>
              <a:t>결핵 취약계층 맞춤형 건강관리 사업</a:t>
            </a:r>
            <a:endParaRPr lang="en-US" altLang="ko-KR" sz="4953" spc="-346" dirty="0">
              <a:solidFill>
                <a:srgbClr val="029673"/>
              </a:solidFill>
              <a:latin typeface="블랙슈트"/>
              <a:ea typeface="블랙슈트"/>
              <a:cs typeface="블랙슈트"/>
              <a:sym typeface="블랙슈트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99492" y="9746920"/>
            <a:ext cx="2788508" cy="540080"/>
            <a:chOff x="0" y="0"/>
            <a:chExt cx="3718011" cy="720107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3718011" cy="720107"/>
            </a:xfrm>
            <a:prstGeom prst="rect">
              <a:avLst/>
            </a:prstGeom>
            <a:solidFill>
              <a:srgbClr val="0F695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9746920"/>
            <a:ext cx="15567833" cy="540080"/>
            <a:chOff x="0" y="0"/>
            <a:chExt cx="20757110" cy="720107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20757110" cy="720107"/>
            </a:xfrm>
            <a:prstGeom prst="rect">
              <a:avLst/>
            </a:prstGeom>
            <a:solidFill>
              <a:srgbClr val="02967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847012" y="9921710"/>
            <a:ext cx="2131441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0"/>
              </a:lnSpc>
              <a:spcBef>
                <a:spcPct val="0"/>
              </a:spcBef>
            </a:pPr>
            <a:r>
              <a:rPr lang="en-US" sz="1400" u="none" strike="noStrike">
                <a:solidFill>
                  <a:srgbClr val="E8E8E8"/>
                </a:solidFill>
                <a:latin typeface="네모고딕"/>
                <a:ea typeface="네모고딕"/>
                <a:cs typeface="네모고딕"/>
                <a:sym typeface="네모고딕"/>
              </a:rPr>
              <a:t>과제 발표 프레젠테이션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711640"/>
            <a:ext cx="1688231" cy="1174264"/>
            <a:chOff x="0" y="0"/>
            <a:chExt cx="444637" cy="30927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4637" cy="309271"/>
            </a:xfrm>
            <a:custGeom>
              <a:avLst/>
              <a:gdLst/>
              <a:ahLst/>
              <a:cxnLst/>
              <a:rect l="l" t="t" r="r" b="b"/>
              <a:pathLst>
                <a:path w="444637" h="309271">
                  <a:moveTo>
                    <a:pt x="0" y="0"/>
                  </a:moveTo>
                  <a:lnTo>
                    <a:pt x="444637" y="0"/>
                  </a:lnTo>
                  <a:lnTo>
                    <a:pt x="444637" y="309271"/>
                  </a:lnTo>
                  <a:lnTo>
                    <a:pt x="0" y="309271"/>
                  </a:lnTo>
                  <a:close/>
                </a:path>
              </a:pathLst>
            </a:custGeom>
            <a:solidFill>
              <a:srgbClr val="02967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444637" cy="375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2094220" y="1885905"/>
            <a:ext cx="7049780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2094220" y="711640"/>
            <a:ext cx="7049780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403287" y="639706"/>
            <a:ext cx="1088820" cy="1099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5"/>
              </a:lnSpc>
            </a:pPr>
            <a:r>
              <a:rPr lang="en-US" sz="5799" b="1" i="1" dirty="0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Ⅰ</a:t>
            </a:r>
            <a:endParaRPr lang="en-US" sz="5799" b="1" i="1" dirty="0">
              <a:solidFill>
                <a:srgbClr val="FFFFFF"/>
              </a:solidFill>
              <a:latin typeface="Open Sans Bold Italics"/>
              <a:ea typeface="Open Sans Bold Italics"/>
              <a:cs typeface="Open Sans Bold Italics"/>
              <a:sym typeface="Open Sans Bold Italics"/>
              <a:hlinkClick r:id="rId3" tooltip="https://ko.wikipedia.org/wiki/I"/>
            </a:endParaRPr>
          </a:p>
        </p:txBody>
      </p:sp>
      <p:sp>
        <p:nvSpPr>
          <p:cNvPr id="13" name="Freeform 13"/>
          <p:cNvSpPr/>
          <p:nvPr/>
        </p:nvSpPr>
        <p:spPr>
          <a:xfrm rot="-10800000">
            <a:off x="14140365" y="0"/>
            <a:ext cx="4147635" cy="4114800"/>
          </a:xfrm>
          <a:custGeom>
            <a:avLst/>
            <a:gdLst/>
            <a:ahLst/>
            <a:cxnLst/>
            <a:rect l="l" t="t" r="r" b="b"/>
            <a:pathLst>
              <a:path w="4147635" h="4114800">
                <a:moveTo>
                  <a:pt x="0" y="0"/>
                </a:moveTo>
                <a:lnTo>
                  <a:pt x="4147635" y="0"/>
                </a:lnTo>
                <a:lnTo>
                  <a:pt x="41476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2094220" y="486589"/>
            <a:ext cx="6564409" cy="1288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1199"/>
              </a:lnSpc>
              <a:spcBef>
                <a:spcPct val="0"/>
              </a:spcBef>
            </a:pPr>
            <a:r>
              <a:rPr lang="en-US" sz="5599" b="1" spc="-207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서론: 사업의 목적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3048891" y="2818309"/>
            <a:ext cx="12180694" cy="5853888"/>
            <a:chOff x="0" y="0"/>
            <a:chExt cx="16240925" cy="7805184"/>
          </a:xfrm>
        </p:grpSpPr>
        <p:sp>
          <p:nvSpPr>
            <p:cNvPr id="16" name="AutoShape 16"/>
            <p:cNvSpPr/>
            <p:nvPr/>
          </p:nvSpPr>
          <p:spPr>
            <a:xfrm>
              <a:off x="0" y="1560490"/>
              <a:ext cx="15926721" cy="0"/>
            </a:xfrm>
            <a:prstGeom prst="line">
              <a:avLst/>
            </a:prstGeom>
            <a:ln w="25400" cap="flat">
              <a:solidFill>
                <a:srgbClr val="02967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AutoShape 17"/>
            <p:cNvSpPr/>
            <p:nvPr/>
          </p:nvSpPr>
          <p:spPr>
            <a:xfrm>
              <a:off x="0" y="3108280"/>
              <a:ext cx="15926721" cy="0"/>
            </a:xfrm>
            <a:prstGeom prst="line">
              <a:avLst/>
            </a:prstGeom>
            <a:ln w="25400" cap="flat">
              <a:solidFill>
                <a:srgbClr val="02967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AutoShape 18"/>
            <p:cNvSpPr/>
            <p:nvPr/>
          </p:nvSpPr>
          <p:spPr>
            <a:xfrm>
              <a:off x="0" y="4656069"/>
              <a:ext cx="15926721" cy="0"/>
            </a:xfrm>
            <a:prstGeom prst="line">
              <a:avLst/>
            </a:prstGeom>
            <a:ln w="25400" cap="flat">
              <a:solidFill>
                <a:srgbClr val="02967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AutoShape 19"/>
            <p:cNvSpPr/>
            <p:nvPr/>
          </p:nvSpPr>
          <p:spPr>
            <a:xfrm>
              <a:off x="0" y="12700"/>
              <a:ext cx="15926721" cy="0"/>
            </a:xfrm>
            <a:prstGeom prst="line">
              <a:avLst/>
            </a:prstGeom>
            <a:ln w="25400" cap="flat">
              <a:solidFill>
                <a:srgbClr val="02967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5149287" y="3374051"/>
              <a:ext cx="8533000" cy="854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706"/>
                </a:lnSpc>
              </a:pPr>
              <a:r>
                <a:rPr lang="en-US" sz="3566" spc="-213">
                  <a:solidFill>
                    <a:srgbClr val="029673"/>
                  </a:solidFill>
                  <a:latin typeface="윤고딕"/>
                  <a:ea typeface="윤고딕"/>
                  <a:cs typeface="윤고딕"/>
                  <a:sym typeface="윤고딕"/>
                </a:rPr>
                <a:t>치료 중단율 최소화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4652650" y="1845119"/>
              <a:ext cx="8533000" cy="854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706"/>
                </a:lnSpc>
              </a:pPr>
              <a:r>
                <a:rPr lang="en-US" sz="3566" spc="-213">
                  <a:solidFill>
                    <a:srgbClr val="029673"/>
                  </a:solidFill>
                  <a:latin typeface="윤고딕"/>
                  <a:ea typeface="윤고딕"/>
                  <a:cs typeface="윤고딕"/>
                  <a:sym typeface="윤고딕"/>
                </a:rPr>
                <a:t>이동 검진 확대, 의심자 발견율 향상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3197657" y="316186"/>
              <a:ext cx="11413788" cy="854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706"/>
                </a:lnSpc>
              </a:pPr>
              <a:r>
                <a:rPr lang="en-US" sz="3566" spc="-213">
                  <a:solidFill>
                    <a:srgbClr val="029673"/>
                  </a:solidFill>
                  <a:latin typeface="윤고딕"/>
                  <a:ea typeface="윤고딕"/>
                  <a:cs typeface="윤고딕"/>
                  <a:sym typeface="윤고딕"/>
                </a:rPr>
                <a:t>지역 맞춤형 관리체계 구축 및 건강 형평성 실현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63500" y="3349189"/>
              <a:ext cx="5085787" cy="904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706"/>
                </a:lnSpc>
              </a:pPr>
              <a:r>
                <a:rPr lang="en-US" sz="3566">
                  <a:solidFill>
                    <a:srgbClr val="029673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치료 순응도 향상: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63500" y="1820257"/>
              <a:ext cx="4794809" cy="904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706"/>
                </a:lnSpc>
              </a:pPr>
              <a:r>
                <a:rPr lang="en-US" sz="3566">
                  <a:solidFill>
                    <a:srgbClr val="029673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조기 발견 강화: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63500" y="291324"/>
              <a:ext cx="3310818" cy="904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706"/>
                </a:lnSpc>
              </a:pPr>
              <a:r>
                <a:rPr lang="en-US" sz="3566">
                  <a:solidFill>
                    <a:srgbClr val="029673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최종 목표:</a:t>
              </a:r>
            </a:p>
          </p:txBody>
        </p:sp>
        <p:sp>
          <p:nvSpPr>
            <p:cNvPr id="26" name="AutoShape 26"/>
            <p:cNvSpPr/>
            <p:nvPr/>
          </p:nvSpPr>
          <p:spPr>
            <a:xfrm>
              <a:off x="0" y="6244695"/>
              <a:ext cx="15926721" cy="0"/>
            </a:xfrm>
            <a:prstGeom prst="line">
              <a:avLst/>
            </a:prstGeom>
            <a:ln w="25400" cap="flat">
              <a:solidFill>
                <a:srgbClr val="02967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AutoShape 27"/>
            <p:cNvSpPr/>
            <p:nvPr/>
          </p:nvSpPr>
          <p:spPr>
            <a:xfrm>
              <a:off x="0" y="7792484"/>
              <a:ext cx="15926721" cy="0"/>
            </a:xfrm>
            <a:prstGeom prst="line">
              <a:avLst/>
            </a:prstGeom>
            <a:ln w="25400" cap="flat">
              <a:solidFill>
                <a:srgbClr val="02967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6078445" y="6510466"/>
              <a:ext cx="10162480" cy="854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706"/>
                </a:lnSpc>
              </a:pPr>
              <a:r>
                <a:rPr lang="en-US" sz="3566" spc="-213">
                  <a:solidFill>
                    <a:srgbClr val="029673"/>
                  </a:solidFill>
                  <a:latin typeface="윤고딕"/>
                  <a:ea typeface="윤고딕"/>
                  <a:cs typeface="윤고딕"/>
                  <a:sym typeface="윤고딕"/>
                </a:rPr>
                <a:t>협력 네트워크 및 데이터 기반 시스템 구축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6456717" y="4981534"/>
              <a:ext cx="8533000" cy="854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706"/>
                </a:lnSpc>
              </a:pPr>
              <a:r>
                <a:rPr lang="en-US" sz="3566" spc="-213">
                  <a:solidFill>
                    <a:srgbClr val="029673"/>
                  </a:solidFill>
                  <a:latin typeface="윤고딕"/>
                  <a:ea typeface="윤고딕"/>
                  <a:cs typeface="윤고딕"/>
                  <a:sym typeface="윤고딕"/>
                </a:rPr>
                <a:t>찾아가는 방문 간호 활성화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63500" y="6485604"/>
              <a:ext cx="6191506" cy="904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706"/>
                </a:lnSpc>
              </a:pPr>
              <a:r>
                <a:rPr lang="en-US" sz="3566">
                  <a:solidFill>
                    <a:srgbClr val="029673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지속 가능 체계 확립: 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63500" y="4956672"/>
              <a:ext cx="6191506" cy="904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706"/>
                </a:lnSpc>
              </a:pPr>
              <a:r>
                <a:rPr lang="en-US" sz="3566">
                  <a:solidFill>
                    <a:srgbClr val="029673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취약계층 접근성 개선: 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4140365" y="0"/>
            <a:ext cx="4147635" cy="4114800"/>
          </a:xfrm>
          <a:custGeom>
            <a:avLst/>
            <a:gdLst/>
            <a:ahLst/>
            <a:cxnLst/>
            <a:rect l="l" t="t" r="r" b="b"/>
            <a:pathLst>
              <a:path w="4147635" h="4114800">
                <a:moveTo>
                  <a:pt x="0" y="0"/>
                </a:moveTo>
                <a:lnTo>
                  <a:pt x="4147635" y="0"/>
                </a:lnTo>
                <a:lnTo>
                  <a:pt x="41476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499492" y="9746920"/>
            <a:ext cx="2788508" cy="540080"/>
            <a:chOff x="0" y="0"/>
            <a:chExt cx="3718011" cy="720107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3718011" cy="720107"/>
            </a:xfrm>
            <a:prstGeom prst="rect">
              <a:avLst/>
            </a:prstGeom>
            <a:solidFill>
              <a:srgbClr val="0F695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746920"/>
            <a:ext cx="15567833" cy="540080"/>
            <a:chOff x="0" y="0"/>
            <a:chExt cx="20757110" cy="720107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0757110" cy="720107"/>
            </a:xfrm>
            <a:prstGeom prst="rect">
              <a:avLst/>
            </a:prstGeom>
            <a:solidFill>
              <a:srgbClr val="02967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847012" y="9921710"/>
            <a:ext cx="2131441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0"/>
              </a:lnSpc>
              <a:spcBef>
                <a:spcPct val="0"/>
              </a:spcBef>
            </a:pPr>
            <a:r>
              <a:rPr lang="en-US" sz="1400" u="none" strike="noStrike">
                <a:solidFill>
                  <a:srgbClr val="E8E8E8"/>
                </a:solidFill>
                <a:latin typeface="네모고딕"/>
                <a:ea typeface="네모고딕"/>
                <a:cs typeface="네모고딕"/>
                <a:sym typeface="네모고딕"/>
              </a:rPr>
              <a:t>과제 발표 프레젠테이션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0" y="711640"/>
            <a:ext cx="1688231" cy="1174264"/>
            <a:chOff x="0" y="0"/>
            <a:chExt cx="444637" cy="30927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4637" cy="309271"/>
            </a:xfrm>
            <a:custGeom>
              <a:avLst/>
              <a:gdLst/>
              <a:ahLst/>
              <a:cxnLst/>
              <a:rect l="l" t="t" r="r" b="b"/>
              <a:pathLst>
                <a:path w="444637" h="309271">
                  <a:moveTo>
                    <a:pt x="0" y="0"/>
                  </a:moveTo>
                  <a:lnTo>
                    <a:pt x="444637" y="0"/>
                  </a:lnTo>
                  <a:lnTo>
                    <a:pt x="444637" y="309271"/>
                  </a:lnTo>
                  <a:lnTo>
                    <a:pt x="0" y="309271"/>
                  </a:lnTo>
                  <a:close/>
                </a:path>
              </a:pathLst>
            </a:custGeom>
            <a:solidFill>
              <a:srgbClr val="02967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444637" cy="375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2094220" y="1885905"/>
            <a:ext cx="5922468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>
            <a:off x="2094220" y="711640"/>
            <a:ext cx="5922468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2094220" y="486589"/>
            <a:ext cx="8231116" cy="1288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1199"/>
              </a:lnSpc>
              <a:spcBef>
                <a:spcPct val="0"/>
              </a:spcBef>
            </a:pPr>
            <a:r>
              <a:rPr lang="en-US" sz="5599" b="1" spc="-207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본론 1. 문헌고찰: 결핵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3287" y="639706"/>
            <a:ext cx="1088820" cy="1099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5"/>
              </a:lnSpc>
            </a:pPr>
            <a:r>
              <a:rPr lang="en-US" sz="5799" b="1" i="1" dirty="0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Ⅱ</a:t>
            </a:r>
          </a:p>
        </p:txBody>
      </p:sp>
      <p:sp>
        <p:nvSpPr>
          <p:cNvPr id="15" name="Freeform 15"/>
          <p:cNvSpPr/>
          <p:nvPr/>
        </p:nvSpPr>
        <p:spPr>
          <a:xfrm>
            <a:off x="12039601" y="1718211"/>
            <a:ext cx="6096000" cy="7060926"/>
          </a:xfrm>
          <a:custGeom>
            <a:avLst/>
            <a:gdLst/>
            <a:ahLst/>
            <a:cxnLst/>
            <a:rect l="l" t="t" r="r" b="b"/>
            <a:pathLst>
              <a:path w="10739051" h="7060926">
                <a:moveTo>
                  <a:pt x="0" y="0"/>
                </a:moveTo>
                <a:lnTo>
                  <a:pt x="10739051" y="0"/>
                </a:lnTo>
                <a:lnTo>
                  <a:pt x="10739051" y="7060926"/>
                </a:lnTo>
                <a:lnTo>
                  <a:pt x="0" y="70609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7616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6" name="TextBox 16"/>
          <p:cNvSpPr txBox="1"/>
          <p:nvPr/>
        </p:nvSpPr>
        <p:spPr>
          <a:xfrm>
            <a:off x="1356839" y="4630600"/>
            <a:ext cx="9516972" cy="2757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86"/>
              </a:lnSpc>
            </a:pPr>
            <a:r>
              <a:rPr lang="en-US" sz="3918" spc="-203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결핵은 결핵균에 의해 발생하는</a:t>
            </a:r>
            <a:r>
              <a:rPr lang="en-US" sz="3918" spc="-203">
                <a:solidFill>
                  <a:srgbClr val="154562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918" spc="-203">
                <a:solidFill>
                  <a:srgbClr val="FF5757"/>
                </a:solidFill>
                <a:latin typeface="윤고딕"/>
                <a:ea typeface="윤고딕"/>
                <a:cs typeface="윤고딕"/>
                <a:sym typeface="윤고딕"/>
              </a:rPr>
              <a:t>전염병</a:t>
            </a:r>
            <a:r>
              <a:rPr lang="en-US" sz="3918" spc="-203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으로, </a:t>
            </a:r>
          </a:p>
          <a:p>
            <a:pPr algn="just">
              <a:lnSpc>
                <a:spcPts val="5486"/>
              </a:lnSpc>
            </a:pPr>
            <a:r>
              <a:rPr lang="en-US" sz="3918" spc="-25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주로 폐에 생기며</a:t>
            </a:r>
            <a:r>
              <a:rPr lang="en-US" sz="3918" spc="-250">
                <a:solidFill>
                  <a:srgbClr val="154562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918" spc="-250">
                <a:solidFill>
                  <a:srgbClr val="FF5757"/>
                </a:solidFill>
                <a:latin typeface="윤고딕"/>
                <a:ea typeface="윤고딕"/>
                <a:cs typeface="윤고딕"/>
                <a:sym typeface="윤고딕"/>
              </a:rPr>
              <a:t>기침·재채기를 통해 전염</a:t>
            </a:r>
            <a:r>
              <a:rPr lang="en-US" sz="3918" spc="-25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됩니다. </a:t>
            </a:r>
          </a:p>
          <a:p>
            <a:pPr algn="just">
              <a:lnSpc>
                <a:spcPts val="5486"/>
              </a:lnSpc>
            </a:pPr>
            <a:r>
              <a:rPr lang="en-US" sz="3918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감염 후 바로 발병하지 않고, </a:t>
            </a:r>
            <a:r>
              <a:rPr lang="en-US" sz="3918">
                <a:solidFill>
                  <a:srgbClr val="FF5757"/>
                </a:solidFill>
                <a:latin typeface="윤고딕"/>
                <a:ea typeface="윤고딕"/>
                <a:cs typeface="윤고딕"/>
                <a:sym typeface="윤고딕"/>
              </a:rPr>
              <a:t>수개월~수년 후</a:t>
            </a:r>
            <a:r>
              <a:rPr lang="en-US" sz="3918">
                <a:solidFill>
                  <a:srgbClr val="154562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918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증상이 나타날 수 있습니다.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56839" y="2804324"/>
            <a:ext cx="8217429" cy="115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92"/>
              </a:lnSpc>
            </a:pPr>
            <a:r>
              <a:rPr lang="en-US" sz="6709">
                <a:solidFill>
                  <a:srgbClr val="3F95C8"/>
                </a:solidFill>
                <a:latin typeface="TDTD평고딕"/>
                <a:ea typeface="TDTD평고딕"/>
                <a:cs typeface="TDTD평고딕"/>
                <a:sym typeface="TDTD평고딕"/>
              </a:rPr>
              <a:t>결핵이란?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4140365" y="0"/>
            <a:ext cx="4147635" cy="4114800"/>
          </a:xfrm>
          <a:custGeom>
            <a:avLst/>
            <a:gdLst/>
            <a:ahLst/>
            <a:cxnLst/>
            <a:rect l="l" t="t" r="r" b="b"/>
            <a:pathLst>
              <a:path w="4147635" h="4114800">
                <a:moveTo>
                  <a:pt x="0" y="0"/>
                </a:moveTo>
                <a:lnTo>
                  <a:pt x="4147635" y="0"/>
                </a:lnTo>
                <a:lnTo>
                  <a:pt x="41476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499492" y="9746920"/>
            <a:ext cx="2788508" cy="540080"/>
            <a:chOff x="0" y="0"/>
            <a:chExt cx="3718011" cy="720107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3718011" cy="720107"/>
            </a:xfrm>
            <a:prstGeom prst="rect">
              <a:avLst/>
            </a:prstGeom>
            <a:solidFill>
              <a:srgbClr val="0F695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746920"/>
            <a:ext cx="15567833" cy="540080"/>
            <a:chOff x="0" y="0"/>
            <a:chExt cx="20757110" cy="720107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0757110" cy="720107"/>
            </a:xfrm>
            <a:prstGeom prst="rect">
              <a:avLst/>
            </a:prstGeom>
            <a:solidFill>
              <a:srgbClr val="02967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847012" y="9921710"/>
            <a:ext cx="2131441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0"/>
              </a:lnSpc>
              <a:spcBef>
                <a:spcPct val="0"/>
              </a:spcBef>
            </a:pPr>
            <a:r>
              <a:rPr lang="en-US" sz="1400" u="none" strike="noStrike">
                <a:solidFill>
                  <a:srgbClr val="E8E8E8"/>
                </a:solidFill>
                <a:latin typeface="네모고딕"/>
                <a:ea typeface="네모고딕"/>
                <a:cs typeface="네모고딕"/>
                <a:sym typeface="네모고딕"/>
              </a:rPr>
              <a:t>과제 발표 프레젠테이션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0" y="711640"/>
            <a:ext cx="1688231" cy="1174264"/>
            <a:chOff x="0" y="0"/>
            <a:chExt cx="444637" cy="30927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4637" cy="309271"/>
            </a:xfrm>
            <a:custGeom>
              <a:avLst/>
              <a:gdLst/>
              <a:ahLst/>
              <a:cxnLst/>
              <a:rect l="l" t="t" r="r" b="b"/>
              <a:pathLst>
                <a:path w="444637" h="309271">
                  <a:moveTo>
                    <a:pt x="0" y="0"/>
                  </a:moveTo>
                  <a:lnTo>
                    <a:pt x="444637" y="0"/>
                  </a:lnTo>
                  <a:lnTo>
                    <a:pt x="444637" y="309271"/>
                  </a:lnTo>
                  <a:lnTo>
                    <a:pt x="0" y="309271"/>
                  </a:lnTo>
                  <a:close/>
                </a:path>
              </a:pathLst>
            </a:custGeom>
            <a:solidFill>
              <a:srgbClr val="02967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444637" cy="375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2094220" y="1885905"/>
            <a:ext cx="5922468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>
            <a:off x="2094220" y="711640"/>
            <a:ext cx="5922468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2094220" y="486589"/>
            <a:ext cx="8231116" cy="1288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1199"/>
              </a:lnSpc>
              <a:spcBef>
                <a:spcPct val="0"/>
              </a:spcBef>
            </a:pPr>
            <a:r>
              <a:rPr lang="en-US" sz="5599" b="1" spc="-207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본론 1. 문헌고찰: 결핵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3287" y="639706"/>
            <a:ext cx="1088820" cy="1099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5"/>
              </a:lnSpc>
            </a:pPr>
            <a:r>
              <a:rPr lang="en-US" sz="5799" b="1" i="1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Ⅱ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533712" y="6179553"/>
            <a:ext cx="6965359" cy="1653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 algn="l">
              <a:lnSpc>
                <a:spcPts val="6720"/>
              </a:lnSpc>
              <a:buFont typeface="Arial"/>
              <a:buChar char="•"/>
            </a:pPr>
            <a:r>
              <a:rPr lang="en-US" sz="4200">
                <a:solidFill>
                  <a:srgbClr val="FF5757"/>
                </a:solidFill>
                <a:latin typeface="윤고딕"/>
                <a:ea typeface="윤고딕"/>
                <a:cs typeface="윤고딕"/>
                <a:sym typeface="윤고딕"/>
              </a:rPr>
              <a:t>특징: </a:t>
            </a:r>
            <a:r>
              <a:rPr lang="en-US" sz="4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몸에 잠복 후</a:t>
            </a:r>
            <a:r>
              <a:rPr lang="en-US" sz="4200">
                <a:solidFill>
                  <a:srgbClr val="FF5757"/>
                </a:solidFill>
                <a:latin typeface="윤고딕"/>
                <a:ea typeface="윤고딕"/>
                <a:cs typeface="윤고딕"/>
                <a:sym typeface="윤고딕"/>
              </a:rPr>
              <a:t> 저항력 </a:t>
            </a:r>
          </a:p>
          <a:p>
            <a:pPr algn="l">
              <a:lnSpc>
                <a:spcPts val="6720"/>
              </a:lnSpc>
            </a:pPr>
            <a:r>
              <a:rPr lang="en-US" sz="4200">
                <a:solidFill>
                  <a:srgbClr val="FF5757"/>
                </a:solidFill>
                <a:latin typeface="윤고딕"/>
                <a:ea typeface="윤고딕"/>
                <a:cs typeface="윤고딕"/>
                <a:sym typeface="윤고딕"/>
              </a:rPr>
              <a:t>             약해지면 재활성화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92107" y="6179553"/>
            <a:ext cx="7947412" cy="1653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 algn="l">
              <a:lnSpc>
                <a:spcPts val="6720"/>
              </a:lnSpc>
              <a:buFont typeface="Arial"/>
              <a:buChar char="•"/>
            </a:pPr>
            <a:r>
              <a:rPr lang="en-US" sz="4200" dirty="0" err="1">
                <a:solidFill>
                  <a:srgbClr val="FF5757"/>
                </a:solidFill>
                <a:latin typeface="윤고딕"/>
                <a:ea typeface="윤고딕"/>
                <a:cs typeface="윤고딕"/>
                <a:sym typeface="윤고딕"/>
              </a:rPr>
              <a:t>치료</a:t>
            </a:r>
            <a:r>
              <a:rPr lang="en-US" sz="4200" dirty="0">
                <a:solidFill>
                  <a:srgbClr val="FF5757"/>
                </a:solidFill>
                <a:latin typeface="윤고딕"/>
                <a:ea typeface="윤고딕"/>
                <a:cs typeface="윤고딕"/>
                <a:sym typeface="윤고딕"/>
              </a:rPr>
              <a:t>: </a:t>
            </a:r>
            <a:r>
              <a:rPr lang="en-US" sz="4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최소</a:t>
            </a:r>
            <a:r>
              <a:rPr lang="en-US" sz="4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3가지 </a:t>
            </a:r>
            <a:r>
              <a:rPr lang="en-US" sz="4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약제</a:t>
            </a:r>
            <a:r>
              <a:rPr lang="en-US" sz="4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</a:p>
          <a:p>
            <a:pPr algn="l">
              <a:lnSpc>
                <a:spcPts val="6720"/>
              </a:lnSpc>
            </a:pPr>
            <a:r>
              <a:rPr lang="en-US" sz="4200" dirty="0">
                <a:solidFill>
                  <a:srgbClr val="FF5757"/>
                </a:solidFill>
                <a:latin typeface="윤고딕"/>
                <a:ea typeface="윤고딕"/>
                <a:cs typeface="윤고딕"/>
                <a:sym typeface="윤고딕"/>
              </a:rPr>
              <a:t>             6개월 </a:t>
            </a:r>
            <a:r>
              <a:rPr lang="en-US" sz="4200" dirty="0" err="1">
                <a:solidFill>
                  <a:srgbClr val="FF5757"/>
                </a:solidFill>
                <a:latin typeface="윤고딕"/>
                <a:ea typeface="윤고딕"/>
                <a:cs typeface="윤고딕"/>
                <a:sym typeface="윤고딕"/>
              </a:rPr>
              <a:t>이상</a:t>
            </a:r>
            <a:r>
              <a:rPr lang="en-US" sz="4200" dirty="0">
                <a:solidFill>
                  <a:srgbClr val="FF5757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4200" dirty="0" err="1">
                <a:solidFill>
                  <a:srgbClr val="FF5757"/>
                </a:solidFill>
                <a:latin typeface="윤고딕"/>
                <a:ea typeface="윤고딕"/>
                <a:cs typeface="윤고딕"/>
                <a:sym typeface="윤고딕"/>
              </a:rPr>
              <a:t>규칙적</a:t>
            </a:r>
            <a:r>
              <a:rPr lang="en-US" sz="4200" dirty="0">
                <a:solidFill>
                  <a:srgbClr val="FF5757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4200" dirty="0" err="1">
                <a:solidFill>
                  <a:srgbClr val="FF5757"/>
                </a:solidFill>
                <a:latin typeface="윤고딕"/>
                <a:ea typeface="윤고딕"/>
                <a:cs typeface="윤고딕"/>
                <a:sym typeface="윤고딕"/>
              </a:rPr>
              <a:t>복용</a:t>
            </a:r>
            <a:endParaRPr lang="en-US" sz="4200" dirty="0">
              <a:solidFill>
                <a:srgbClr val="FF5757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14527007" y="4943112"/>
            <a:ext cx="2802914" cy="617048"/>
            <a:chOff x="0" y="0"/>
            <a:chExt cx="887733" cy="19543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87733" cy="195430"/>
            </a:xfrm>
            <a:custGeom>
              <a:avLst/>
              <a:gdLst/>
              <a:ahLst/>
              <a:cxnLst/>
              <a:rect l="l" t="t" r="r" b="b"/>
              <a:pathLst>
                <a:path w="887733" h="195430">
                  <a:moveTo>
                    <a:pt x="97715" y="0"/>
                  </a:moveTo>
                  <a:lnTo>
                    <a:pt x="790018" y="0"/>
                  </a:lnTo>
                  <a:cubicBezTo>
                    <a:pt x="815933" y="0"/>
                    <a:pt x="840788" y="10295"/>
                    <a:pt x="859113" y="28620"/>
                  </a:cubicBezTo>
                  <a:cubicBezTo>
                    <a:pt x="877438" y="46945"/>
                    <a:pt x="887733" y="71799"/>
                    <a:pt x="887733" y="97715"/>
                  </a:cubicBezTo>
                  <a:lnTo>
                    <a:pt x="887733" y="97715"/>
                  </a:lnTo>
                  <a:cubicBezTo>
                    <a:pt x="887733" y="123631"/>
                    <a:pt x="877438" y="148485"/>
                    <a:pt x="859113" y="166810"/>
                  </a:cubicBezTo>
                  <a:cubicBezTo>
                    <a:pt x="840788" y="185135"/>
                    <a:pt x="815933" y="195430"/>
                    <a:pt x="790018" y="195430"/>
                  </a:cubicBezTo>
                  <a:lnTo>
                    <a:pt x="97715" y="195430"/>
                  </a:lnTo>
                  <a:cubicBezTo>
                    <a:pt x="71799" y="195430"/>
                    <a:pt x="46945" y="185135"/>
                    <a:pt x="28620" y="166810"/>
                  </a:cubicBezTo>
                  <a:cubicBezTo>
                    <a:pt x="10295" y="148485"/>
                    <a:pt x="0" y="123631"/>
                    <a:pt x="0" y="97715"/>
                  </a:cubicBezTo>
                  <a:lnTo>
                    <a:pt x="0" y="97715"/>
                  </a:lnTo>
                  <a:cubicBezTo>
                    <a:pt x="0" y="71799"/>
                    <a:pt x="10295" y="46945"/>
                    <a:pt x="28620" y="28620"/>
                  </a:cubicBezTo>
                  <a:cubicBezTo>
                    <a:pt x="46945" y="10295"/>
                    <a:pt x="71799" y="0"/>
                    <a:pt x="977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3F95C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887733" cy="2430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76126" y="4943112"/>
            <a:ext cx="2802914" cy="617048"/>
            <a:chOff x="0" y="0"/>
            <a:chExt cx="887733" cy="19543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87733" cy="195430"/>
            </a:xfrm>
            <a:custGeom>
              <a:avLst/>
              <a:gdLst/>
              <a:ahLst/>
              <a:cxnLst/>
              <a:rect l="l" t="t" r="r" b="b"/>
              <a:pathLst>
                <a:path w="887733" h="195430">
                  <a:moveTo>
                    <a:pt x="97715" y="0"/>
                  </a:moveTo>
                  <a:lnTo>
                    <a:pt x="790018" y="0"/>
                  </a:lnTo>
                  <a:cubicBezTo>
                    <a:pt x="815933" y="0"/>
                    <a:pt x="840788" y="10295"/>
                    <a:pt x="859113" y="28620"/>
                  </a:cubicBezTo>
                  <a:cubicBezTo>
                    <a:pt x="877438" y="46945"/>
                    <a:pt x="887733" y="71799"/>
                    <a:pt x="887733" y="97715"/>
                  </a:cubicBezTo>
                  <a:lnTo>
                    <a:pt x="887733" y="97715"/>
                  </a:lnTo>
                  <a:cubicBezTo>
                    <a:pt x="887733" y="123631"/>
                    <a:pt x="877438" y="148485"/>
                    <a:pt x="859113" y="166810"/>
                  </a:cubicBezTo>
                  <a:cubicBezTo>
                    <a:pt x="840788" y="185135"/>
                    <a:pt x="815933" y="195430"/>
                    <a:pt x="790018" y="195430"/>
                  </a:cubicBezTo>
                  <a:lnTo>
                    <a:pt x="97715" y="195430"/>
                  </a:lnTo>
                  <a:cubicBezTo>
                    <a:pt x="71799" y="195430"/>
                    <a:pt x="46945" y="185135"/>
                    <a:pt x="28620" y="166810"/>
                  </a:cubicBezTo>
                  <a:cubicBezTo>
                    <a:pt x="10295" y="148485"/>
                    <a:pt x="0" y="123631"/>
                    <a:pt x="0" y="97715"/>
                  </a:cubicBezTo>
                  <a:lnTo>
                    <a:pt x="0" y="97715"/>
                  </a:lnTo>
                  <a:cubicBezTo>
                    <a:pt x="0" y="71799"/>
                    <a:pt x="10295" y="46945"/>
                    <a:pt x="28620" y="28620"/>
                  </a:cubicBezTo>
                  <a:cubicBezTo>
                    <a:pt x="46945" y="10295"/>
                    <a:pt x="71799" y="0"/>
                    <a:pt x="977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3F95C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887733" cy="2430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504595" y="4943112"/>
            <a:ext cx="2802914" cy="617048"/>
            <a:chOff x="0" y="0"/>
            <a:chExt cx="887733" cy="19543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87733" cy="195430"/>
            </a:xfrm>
            <a:custGeom>
              <a:avLst/>
              <a:gdLst/>
              <a:ahLst/>
              <a:cxnLst/>
              <a:rect l="l" t="t" r="r" b="b"/>
              <a:pathLst>
                <a:path w="887733" h="195430">
                  <a:moveTo>
                    <a:pt x="97715" y="0"/>
                  </a:moveTo>
                  <a:lnTo>
                    <a:pt x="790018" y="0"/>
                  </a:lnTo>
                  <a:cubicBezTo>
                    <a:pt x="815933" y="0"/>
                    <a:pt x="840788" y="10295"/>
                    <a:pt x="859113" y="28620"/>
                  </a:cubicBezTo>
                  <a:cubicBezTo>
                    <a:pt x="877438" y="46945"/>
                    <a:pt x="887733" y="71799"/>
                    <a:pt x="887733" y="97715"/>
                  </a:cubicBezTo>
                  <a:lnTo>
                    <a:pt x="887733" y="97715"/>
                  </a:lnTo>
                  <a:cubicBezTo>
                    <a:pt x="887733" y="123631"/>
                    <a:pt x="877438" y="148485"/>
                    <a:pt x="859113" y="166810"/>
                  </a:cubicBezTo>
                  <a:cubicBezTo>
                    <a:pt x="840788" y="185135"/>
                    <a:pt x="815933" y="195430"/>
                    <a:pt x="790018" y="195430"/>
                  </a:cubicBezTo>
                  <a:lnTo>
                    <a:pt x="97715" y="195430"/>
                  </a:lnTo>
                  <a:cubicBezTo>
                    <a:pt x="71799" y="195430"/>
                    <a:pt x="46945" y="185135"/>
                    <a:pt x="28620" y="166810"/>
                  </a:cubicBezTo>
                  <a:cubicBezTo>
                    <a:pt x="10295" y="148485"/>
                    <a:pt x="0" y="123631"/>
                    <a:pt x="0" y="97715"/>
                  </a:cubicBezTo>
                  <a:lnTo>
                    <a:pt x="0" y="97715"/>
                  </a:lnTo>
                  <a:cubicBezTo>
                    <a:pt x="0" y="71799"/>
                    <a:pt x="10295" y="46945"/>
                    <a:pt x="28620" y="28620"/>
                  </a:cubicBezTo>
                  <a:cubicBezTo>
                    <a:pt x="46945" y="10295"/>
                    <a:pt x="71799" y="0"/>
                    <a:pt x="977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3F95C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887733" cy="2430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076126" y="3336623"/>
            <a:ext cx="2708062" cy="1232908"/>
          </a:xfrm>
          <a:custGeom>
            <a:avLst/>
            <a:gdLst/>
            <a:ahLst/>
            <a:cxnLst/>
            <a:rect l="l" t="t" r="r" b="b"/>
            <a:pathLst>
              <a:path w="2708062" h="1232908">
                <a:moveTo>
                  <a:pt x="0" y="0"/>
                </a:moveTo>
                <a:lnTo>
                  <a:pt x="2708062" y="0"/>
                </a:lnTo>
                <a:lnTo>
                  <a:pt x="2708062" y="1232908"/>
                </a:lnTo>
                <a:lnTo>
                  <a:pt x="0" y="12329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561" r="-6191" b="-1775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7" name="Group 27"/>
          <p:cNvGrpSpPr/>
          <p:nvPr/>
        </p:nvGrpSpPr>
        <p:grpSpPr>
          <a:xfrm>
            <a:off x="6099726" y="2760928"/>
            <a:ext cx="1612652" cy="1944924"/>
            <a:chOff x="0" y="0"/>
            <a:chExt cx="2150203" cy="2593233"/>
          </a:xfrm>
        </p:grpSpPr>
        <p:sp>
          <p:nvSpPr>
            <p:cNvPr id="28" name="Freeform 28"/>
            <p:cNvSpPr/>
            <p:nvPr/>
          </p:nvSpPr>
          <p:spPr>
            <a:xfrm rot="5400000">
              <a:off x="-691921" y="691921"/>
              <a:ext cx="2567390" cy="1183547"/>
            </a:xfrm>
            <a:custGeom>
              <a:avLst/>
              <a:gdLst/>
              <a:ahLst/>
              <a:cxnLst/>
              <a:rect l="l" t="t" r="r" b="b"/>
              <a:pathLst>
                <a:path w="2567390" h="1183547">
                  <a:moveTo>
                    <a:pt x="0" y="0"/>
                  </a:moveTo>
                  <a:lnTo>
                    <a:pt x="2567390" y="0"/>
                  </a:lnTo>
                  <a:lnTo>
                    <a:pt x="2567390" y="1183548"/>
                  </a:lnTo>
                  <a:lnTo>
                    <a:pt x="0" y="1183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75338" r="-6289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9"/>
            <p:cNvSpPr/>
            <p:nvPr/>
          </p:nvSpPr>
          <p:spPr>
            <a:xfrm rot="5400000">
              <a:off x="491626" y="934656"/>
              <a:ext cx="2350498" cy="966655"/>
            </a:xfrm>
            <a:custGeom>
              <a:avLst/>
              <a:gdLst/>
              <a:ahLst/>
              <a:cxnLst/>
              <a:rect l="l" t="t" r="r" b="b"/>
              <a:pathLst>
                <a:path w="2350498" h="966655">
                  <a:moveTo>
                    <a:pt x="0" y="0"/>
                  </a:moveTo>
                  <a:lnTo>
                    <a:pt x="2350498" y="0"/>
                  </a:lnTo>
                  <a:lnTo>
                    <a:pt x="2350498" y="966655"/>
                  </a:lnTo>
                  <a:lnTo>
                    <a:pt x="0" y="9666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77920" b="-11467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" name="Freeform 30"/>
          <p:cNvSpPr/>
          <p:nvPr/>
        </p:nvSpPr>
        <p:spPr>
          <a:xfrm>
            <a:off x="9980491" y="3226780"/>
            <a:ext cx="2896615" cy="1275781"/>
          </a:xfrm>
          <a:custGeom>
            <a:avLst/>
            <a:gdLst/>
            <a:ahLst/>
            <a:cxnLst/>
            <a:rect l="l" t="t" r="r" b="b"/>
            <a:pathLst>
              <a:path w="2896615" h="1275781">
                <a:moveTo>
                  <a:pt x="0" y="0"/>
                </a:moveTo>
                <a:lnTo>
                  <a:pt x="2896615" y="0"/>
                </a:lnTo>
                <a:lnTo>
                  <a:pt x="2896615" y="1275781"/>
                </a:lnTo>
                <a:lnTo>
                  <a:pt x="0" y="12757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265" b="-93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14634162" y="3226780"/>
            <a:ext cx="2588602" cy="1342751"/>
          </a:xfrm>
          <a:custGeom>
            <a:avLst/>
            <a:gdLst/>
            <a:ahLst/>
            <a:cxnLst/>
            <a:rect l="l" t="t" r="r" b="b"/>
            <a:pathLst>
              <a:path w="2588602" h="1342751">
                <a:moveTo>
                  <a:pt x="0" y="0"/>
                </a:moveTo>
                <a:lnTo>
                  <a:pt x="2588603" y="0"/>
                </a:lnTo>
                <a:lnTo>
                  <a:pt x="2588603" y="1342751"/>
                </a:lnTo>
                <a:lnTo>
                  <a:pt x="0" y="13427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TextBox 32"/>
          <p:cNvSpPr txBox="1"/>
          <p:nvPr/>
        </p:nvSpPr>
        <p:spPr>
          <a:xfrm>
            <a:off x="1555252" y="5064626"/>
            <a:ext cx="1749809" cy="41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 err="1">
                <a:solidFill>
                  <a:srgbClr val="000000"/>
                </a:solidFill>
                <a:latin typeface="ELAND 초이스OTF Bold" panose="02020503020101020101" pitchFamily="18" charset="-127"/>
                <a:ea typeface="ELAND 초이스OTF Bold" panose="02020503020101020101" pitchFamily="18" charset="-127"/>
                <a:cs typeface="Montserrat"/>
                <a:sym typeface="Montserrat"/>
              </a:rPr>
              <a:t>이소니아지드</a:t>
            </a:r>
            <a:endParaRPr lang="en-US" sz="2400" dirty="0">
              <a:solidFill>
                <a:srgbClr val="000000"/>
              </a:solidFill>
              <a:latin typeface="ELAND 초이스OTF Bold" panose="02020503020101020101" pitchFamily="18" charset="-127"/>
              <a:ea typeface="ELAND 초이스OTF Bold" panose="02020503020101020101" pitchFamily="18" charset="-127"/>
              <a:cs typeface="Montserrat"/>
              <a:sym typeface="Montserrat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031148" y="5064626"/>
            <a:ext cx="1749809" cy="41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 err="1">
                <a:solidFill>
                  <a:srgbClr val="000000"/>
                </a:solidFill>
                <a:latin typeface="ELAND 초이스OTF Bold" panose="02020503020101020101" pitchFamily="18" charset="-127"/>
                <a:ea typeface="ELAND 초이스OTF Bold" panose="02020503020101020101" pitchFamily="18" charset="-127"/>
                <a:cs typeface="Montserrat"/>
                <a:sym typeface="Montserrat"/>
              </a:rPr>
              <a:t>리팜핀</a:t>
            </a:r>
            <a:endParaRPr lang="en-US" sz="2400" dirty="0">
              <a:solidFill>
                <a:srgbClr val="000000"/>
              </a:solidFill>
              <a:latin typeface="ELAND 초이스OTF Bold" panose="02020503020101020101" pitchFamily="18" charset="-127"/>
              <a:ea typeface="ELAND 초이스OTF Bold" panose="02020503020101020101" pitchFamily="18" charset="-127"/>
              <a:cs typeface="Montserrat"/>
              <a:sym typeface="Montserrat"/>
            </a:endParaRPr>
          </a:p>
        </p:txBody>
      </p:sp>
      <p:grpSp>
        <p:nvGrpSpPr>
          <p:cNvPr id="34" name="Group 34"/>
          <p:cNvGrpSpPr/>
          <p:nvPr/>
        </p:nvGrpSpPr>
        <p:grpSpPr>
          <a:xfrm>
            <a:off x="9980491" y="4943112"/>
            <a:ext cx="2802914" cy="617048"/>
            <a:chOff x="0" y="0"/>
            <a:chExt cx="887733" cy="19543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87733" cy="195430"/>
            </a:xfrm>
            <a:custGeom>
              <a:avLst/>
              <a:gdLst/>
              <a:ahLst/>
              <a:cxnLst/>
              <a:rect l="l" t="t" r="r" b="b"/>
              <a:pathLst>
                <a:path w="887733" h="195430">
                  <a:moveTo>
                    <a:pt x="97715" y="0"/>
                  </a:moveTo>
                  <a:lnTo>
                    <a:pt x="790018" y="0"/>
                  </a:lnTo>
                  <a:cubicBezTo>
                    <a:pt x="815933" y="0"/>
                    <a:pt x="840788" y="10295"/>
                    <a:pt x="859113" y="28620"/>
                  </a:cubicBezTo>
                  <a:cubicBezTo>
                    <a:pt x="877438" y="46945"/>
                    <a:pt x="887733" y="71799"/>
                    <a:pt x="887733" y="97715"/>
                  </a:cubicBezTo>
                  <a:lnTo>
                    <a:pt x="887733" y="97715"/>
                  </a:lnTo>
                  <a:cubicBezTo>
                    <a:pt x="887733" y="123631"/>
                    <a:pt x="877438" y="148485"/>
                    <a:pt x="859113" y="166810"/>
                  </a:cubicBezTo>
                  <a:cubicBezTo>
                    <a:pt x="840788" y="185135"/>
                    <a:pt x="815933" y="195430"/>
                    <a:pt x="790018" y="195430"/>
                  </a:cubicBezTo>
                  <a:lnTo>
                    <a:pt x="97715" y="195430"/>
                  </a:lnTo>
                  <a:cubicBezTo>
                    <a:pt x="71799" y="195430"/>
                    <a:pt x="46945" y="185135"/>
                    <a:pt x="28620" y="166810"/>
                  </a:cubicBezTo>
                  <a:cubicBezTo>
                    <a:pt x="10295" y="148485"/>
                    <a:pt x="0" y="123631"/>
                    <a:pt x="0" y="97715"/>
                  </a:cubicBezTo>
                  <a:lnTo>
                    <a:pt x="0" y="97715"/>
                  </a:lnTo>
                  <a:cubicBezTo>
                    <a:pt x="0" y="71799"/>
                    <a:pt x="10295" y="46945"/>
                    <a:pt x="28620" y="28620"/>
                  </a:cubicBezTo>
                  <a:cubicBezTo>
                    <a:pt x="46945" y="10295"/>
                    <a:pt x="71799" y="0"/>
                    <a:pt x="977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3F95C8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887733" cy="2430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0507043" y="5064626"/>
            <a:ext cx="1749809" cy="41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 err="1">
                <a:solidFill>
                  <a:srgbClr val="000000"/>
                </a:solidFill>
                <a:latin typeface="ELAND 초이스OTF Bold" panose="02020503020101020101" pitchFamily="18" charset="-127"/>
                <a:ea typeface="ELAND 초이스OTF Bold" panose="02020503020101020101" pitchFamily="18" charset="-127"/>
                <a:cs typeface="Montserrat"/>
                <a:sym typeface="Montserrat"/>
              </a:rPr>
              <a:t>피라진아미드</a:t>
            </a:r>
            <a:endParaRPr lang="en-US" sz="2400" dirty="0">
              <a:solidFill>
                <a:srgbClr val="000000"/>
              </a:solidFill>
              <a:latin typeface="ELAND 초이스OTF Bold" panose="02020503020101020101" pitchFamily="18" charset="-127"/>
              <a:ea typeface="ELAND 초이스OTF Bold" panose="02020503020101020101" pitchFamily="18" charset="-127"/>
              <a:cs typeface="Montserrat"/>
              <a:sym typeface="Montserrat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4982939" y="5064626"/>
            <a:ext cx="1749809" cy="41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 err="1">
                <a:solidFill>
                  <a:srgbClr val="000000"/>
                </a:solidFill>
                <a:latin typeface="ELAND 초이스OTF Bold" panose="02020503020101020101" pitchFamily="18" charset="-127"/>
                <a:ea typeface="ELAND 초이스OTF Bold" panose="02020503020101020101" pitchFamily="18" charset="-127"/>
                <a:cs typeface="Montserrat"/>
                <a:sym typeface="Montserrat"/>
              </a:rPr>
              <a:t>에탐부톨</a:t>
            </a:r>
            <a:endParaRPr lang="en-US" sz="2400" dirty="0">
              <a:solidFill>
                <a:srgbClr val="000000"/>
              </a:solidFill>
              <a:latin typeface="ELAND 초이스OTF Bold" panose="02020503020101020101" pitchFamily="18" charset="-127"/>
              <a:ea typeface="ELAND 초이스OTF Bold" panose="02020503020101020101" pitchFamily="18" charset="-127"/>
              <a:cs typeface="Montserrat"/>
              <a:sym typeface="Montserrat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555252" y="8195043"/>
            <a:ext cx="15420626" cy="80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 algn="l">
              <a:lnSpc>
                <a:spcPts val="672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블랙슈트"/>
                <a:ea typeface="블랙슈트"/>
                <a:cs typeface="블랙슈트"/>
                <a:sym typeface="블랙슈트"/>
              </a:rPr>
              <a:t>결핵은 면역 저하, 노출 시간에 비례하며 내성 결핵 위험 상존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4140365" y="0"/>
            <a:ext cx="4147635" cy="4114800"/>
          </a:xfrm>
          <a:custGeom>
            <a:avLst/>
            <a:gdLst/>
            <a:ahLst/>
            <a:cxnLst/>
            <a:rect l="l" t="t" r="r" b="b"/>
            <a:pathLst>
              <a:path w="4147635" h="4114800">
                <a:moveTo>
                  <a:pt x="0" y="0"/>
                </a:moveTo>
                <a:lnTo>
                  <a:pt x="4147635" y="0"/>
                </a:lnTo>
                <a:lnTo>
                  <a:pt x="41476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499492" y="9746920"/>
            <a:ext cx="2788508" cy="540080"/>
            <a:chOff x="0" y="0"/>
            <a:chExt cx="3718011" cy="720107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3718011" cy="720107"/>
            </a:xfrm>
            <a:prstGeom prst="rect">
              <a:avLst/>
            </a:prstGeom>
            <a:solidFill>
              <a:srgbClr val="0F695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746920"/>
            <a:ext cx="15567833" cy="540080"/>
            <a:chOff x="0" y="0"/>
            <a:chExt cx="20757110" cy="720107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0757110" cy="720107"/>
            </a:xfrm>
            <a:prstGeom prst="rect">
              <a:avLst/>
            </a:prstGeom>
            <a:solidFill>
              <a:srgbClr val="02967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847012" y="9921710"/>
            <a:ext cx="2131441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0"/>
              </a:lnSpc>
              <a:spcBef>
                <a:spcPct val="0"/>
              </a:spcBef>
            </a:pPr>
            <a:r>
              <a:rPr lang="en-US" sz="1400" u="none" strike="noStrike">
                <a:solidFill>
                  <a:srgbClr val="E8E8E8"/>
                </a:solidFill>
                <a:latin typeface="네모고딕"/>
                <a:ea typeface="네모고딕"/>
                <a:cs typeface="네모고딕"/>
                <a:sym typeface="네모고딕"/>
              </a:rPr>
              <a:t>과제 발표 프레젠테이션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0" y="711640"/>
            <a:ext cx="1688231" cy="1174264"/>
            <a:chOff x="0" y="0"/>
            <a:chExt cx="444637" cy="30927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4637" cy="309271"/>
            </a:xfrm>
            <a:custGeom>
              <a:avLst/>
              <a:gdLst/>
              <a:ahLst/>
              <a:cxnLst/>
              <a:rect l="l" t="t" r="r" b="b"/>
              <a:pathLst>
                <a:path w="444637" h="309271">
                  <a:moveTo>
                    <a:pt x="0" y="0"/>
                  </a:moveTo>
                  <a:lnTo>
                    <a:pt x="444637" y="0"/>
                  </a:lnTo>
                  <a:lnTo>
                    <a:pt x="444637" y="309271"/>
                  </a:lnTo>
                  <a:lnTo>
                    <a:pt x="0" y="309271"/>
                  </a:lnTo>
                  <a:close/>
                </a:path>
              </a:pathLst>
            </a:custGeom>
            <a:solidFill>
              <a:srgbClr val="02967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444637" cy="375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2094220" y="1885905"/>
            <a:ext cx="5922468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>
            <a:off x="2094220" y="711640"/>
            <a:ext cx="5922468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2094220" y="486589"/>
            <a:ext cx="8231116" cy="1288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1199"/>
              </a:lnSpc>
              <a:spcBef>
                <a:spcPct val="0"/>
              </a:spcBef>
            </a:pPr>
            <a:r>
              <a:rPr lang="en-US" sz="5599" b="1" spc="-207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본론 1. 문헌고찰: 결핵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3287" y="639706"/>
            <a:ext cx="1088820" cy="1099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5"/>
              </a:lnSpc>
            </a:pPr>
            <a:r>
              <a:rPr lang="en-US" sz="5799" b="1" i="1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Ⅱ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50816" y="2776492"/>
            <a:ext cx="16508484" cy="5038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7920"/>
              </a:lnSpc>
              <a:buFont typeface="Arial"/>
              <a:buChar char="•"/>
            </a:pPr>
            <a:r>
              <a:rPr lang="en-US" sz="3600" dirty="0" err="1">
                <a:solidFill>
                  <a:srgbClr val="FF575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구분</a:t>
            </a:r>
            <a:r>
              <a:rPr lang="en-US" sz="3600" dirty="0">
                <a:solidFill>
                  <a:srgbClr val="FF575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:</a:t>
            </a:r>
            <a:r>
              <a:rPr lang="en-US" sz="3600" dirty="0">
                <a:solidFill>
                  <a:srgbClr val="FF5757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활동성</a:t>
            </a:r>
            <a:r>
              <a:rPr lang="en-US" sz="36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결핵</a:t>
            </a:r>
            <a:r>
              <a:rPr lang="en-US" sz="36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(</a:t>
            </a:r>
            <a:r>
              <a:rPr lang="en-US" sz="36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전염성</a:t>
            </a:r>
            <a:r>
              <a:rPr lang="en-US" sz="36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) vs.</a:t>
            </a:r>
            <a:r>
              <a:rPr lang="en-US" sz="3600" dirty="0">
                <a:solidFill>
                  <a:srgbClr val="FF5757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600" dirty="0" err="1">
                <a:solidFill>
                  <a:srgbClr val="FF5757"/>
                </a:solidFill>
                <a:latin typeface="윤고딕"/>
                <a:ea typeface="윤고딕"/>
                <a:cs typeface="윤고딕"/>
                <a:sym typeface="윤고딕"/>
              </a:rPr>
              <a:t>잠복결핵감염</a:t>
            </a:r>
            <a:r>
              <a:rPr lang="en-US" sz="3600" dirty="0">
                <a:solidFill>
                  <a:srgbClr val="FF5757"/>
                </a:solidFill>
                <a:latin typeface="윤고딕"/>
                <a:ea typeface="윤고딕"/>
                <a:cs typeface="윤고딕"/>
                <a:sym typeface="윤고딕"/>
              </a:rPr>
              <a:t>(LTBI)</a:t>
            </a:r>
          </a:p>
          <a:p>
            <a:pPr marL="777243" lvl="1" indent="-388622" algn="l">
              <a:lnSpc>
                <a:spcPts val="7920"/>
              </a:lnSpc>
              <a:buFont typeface="Arial"/>
              <a:buChar char="•"/>
            </a:pPr>
            <a:r>
              <a:rPr lang="en-US" sz="3600" dirty="0" err="1">
                <a:solidFill>
                  <a:srgbClr val="FF575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예방</a:t>
            </a:r>
            <a:r>
              <a:rPr lang="en-US" sz="3600" dirty="0">
                <a:solidFill>
                  <a:srgbClr val="FF575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3600" dirty="0" err="1">
                <a:solidFill>
                  <a:srgbClr val="FF575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핵심</a:t>
            </a:r>
            <a:r>
              <a:rPr lang="en-US" sz="3600" dirty="0">
                <a:solidFill>
                  <a:srgbClr val="FF575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:</a:t>
            </a:r>
            <a:r>
              <a:rPr lang="en-US" sz="3600" dirty="0">
                <a:solidFill>
                  <a:srgbClr val="FF5757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LTBI </a:t>
            </a:r>
            <a:r>
              <a:rPr lang="en-US" sz="36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진단</a:t>
            </a:r>
            <a:r>
              <a:rPr lang="en-US" sz="36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및 </a:t>
            </a:r>
            <a:r>
              <a:rPr lang="en-US" sz="36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치료를</a:t>
            </a:r>
            <a:r>
              <a:rPr lang="en-US" sz="36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통한</a:t>
            </a:r>
            <a:r>
              <a:rPr lang="en-US" sz="3600" dirty="0">
                <a:solidFill>
                  <a:srgbClr val="FF5757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600" dirty="0" err="1">
                <a:solidFill>
                  <a:srgbClr val="FF5757"/>
                </a:solidFill>
                <a:latin typeface="윤고딕"/>
                <a:ea typeface="윤고딕"/>
                <a:cs typeface="윤고딕"/>
                <a:sym typeface="윤고딕"/>
              </a:rPr>
              <a:t>발병</a:t>
            </a:r>
            <a:r>
              <a:rPr lang="en-US" sz="3600" dirty="0">
                <a:solidFill>
                  <a:srgbClr val="FF5757"/>
                </a:solidFill>
                <a:latin typeface="윤고딕"/>
                <a:ea typeface="윤고딕"/>
                <a:cs typeface="윤고딕"/>
                <a:sym typeface="윤고딕"/>
              </a:rPr>
              <a:t> 전 </a:t>
            </a:r>
            <a:r>
              <a:rPr lang="en-US" sz="3600" dirty="0" err="1">
                <a:solidFill>
                  <a:srgbClr val="FF5757"/>
                </a:solidFill>
                <a:latin typeface="윤고딕"/>
                <a:ea typeface="윤고딕"/>
                <a:cs typeface="윤고딕"/>
                <a:sym typeface="윤고딕"/>
              </a:rPr>
              <a:t>차단</a:t>
            </a:r>
            <a:endParaRPr lang="en-US" sz="3600" dirty="0">
              <a:solidFill>
                <a:srgbClr val="FF5757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777243" lvl="1" indent="-388622" algn="l">
              <a:lnSpc>
                <a:spcPts val="7920"/>
              </a:lnSpc>
              <a:buFont typeface="Arial"/>
              <a:buChar char="•"/>
            </a:pPr>
            <a:r>
              <a:rPr lang="en-US" sz="3600" dirty="0" err="1">
                <a:solidFill>
                  <a:srgbClr val="FF575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고위험군</a:t>
            </a:r>
            <a:r>
              <a:rPr lang="en-US" sz="3600" dirty="0">
                <a:solidFill>
                  <a:srgbClr val="FF575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:</a:t>
            </a:r>
            <a:r>
              <a:rPr lang="en-US" sz="3600" dirty="0">
                <a:solidFill>
                  <a:srgbClr val="FF5757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고령층</a:t>
            </a:r>
            <a:r>
              <a:rPr lang="en-US" sz="36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(</a:t>
            </a:r>
            <a:r>
              <a:rPr lang="en-US" sz="36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면역</a:t>
            </a:r>
            <a:r>
              <a:rPr lang="en-US" sz="36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저하</a:t>
            </a:r>
            <a:r>
              <a:rPr lang="en-US" sz="36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en-US" sz="36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만성질환</a:t>
            </a:r>
            <a:r>
              <a:rPr lang="en-US" sz="36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동반</a:t>
            </a:r>
            <a:r>
              <a:rPr lang="en-US" sz="36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) </a:t>
            </a:r>
            <a:r>
              <a:rPr lang="en-US" sz="36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발병</a:t>
            </a:r>
            <a:r>
              <a:rPr lang="en-US" sz="36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위험이</a:t>
            </a:r>
            <a:r>
              <a:rPr lang="en-US" sz="36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일반인의</a:t>
            </a:r>
            <a:r>
              <a:rPr lang="en-US" sz="3600" dirty="0">
                <a:solidFill>
                  <a:srgbClr val="FF5757"/>
                </a:solidFill>
                <a:latin typeface="윤고딕"/>
                <a:ea typeface="윤고딕"/>
                <a:cs typeface="윤고딕"/>
                <a:sym typeface="윤고딕"/>
              </a:rPr>
              <a:t> 6~10배</a:t>
            </a:r>
          </a:p>
          <a:p>
            <a:pPr marL="777243" lvl="1" indent="-388622" algn="l">
              <a:lnSpc>
                <a:spcPts val="7920"/>
              </a:lnSpc>
              <a:buFont typeface="Arial"/>
              <a:buChar char="•"/>
            </a:pPr>
            <a:r>
              <a:rPr lang="en-US" sz="3600" dirty="0" err="1">
                <a:solidFill>
                  <a:srgbClr val="FF575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치료</a:t>
            </a:r>
            <a:r>
              <a:rPr lang="en-US" sz="3600" dirty="0">
                <a:solidFill>
                  <a:srgbClr val="FF575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3600" dirty="0" err="1">
                <a:solidFill>
                  <a:srgbClr val="FF575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원칙</a:t>
            </a:r>
            <a:r>
              <a:rPr lang="en-US" sz="3600" dirty="0">
                <a:solidFill>
                  <a:srgbClr val="FF575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:</a:t>
            </a:r>
            <a:r>
              <a:rPr lang="en-US" sz="36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DOT(</a:t>
            </a:r>
            <a:r>
              <a:rPr lang="en-US" sz="36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직접</a:t>
            </a:r>
            <a:r>
              <a:rPr lang="en-US" sz="36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관찰</a:t>
            </a:r>
            <a:r>
              <a:rPr lang="en-US" sz="36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치료</a:t>
            </a:r>
            <a:r>
              <a:rPr lang="en-US" sz="36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) - </a:t>
            </a:r>
            <a:r>
              <a:rPr lang="en-US" sz="36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치료</a:t>
            </a:r>
            <a:r>
              <a:rPr lang="en-US" sz="36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순응도</a:t>
            </a:r>
            <a:r>
              <a:rPr lang="en-US" sz="36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확보</a:t>
            </a:r>
            <a:r>
              <a:rPr lang="en-US" sz="36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및 </a:t>
            </a:r>
            <a:r>
              <a:rPr lang="en-US" sz="3600" dirty="0" err="1">
                <a:solidFill>
                  <a:srgbClr val="FF5757"/>
                </a:solidFill>
                <a:latin typeface="윤고딕"/>
                <a:ea typeface="윤고딕"/>
                <a:cs typeface="윤고딕"/>
                <a:sym typeface="윤고딕"/>
              </a:rPr>
              <a:t>내성</a:t>
            </a:r>
            <a:r>
              <a:rPr lang="en-US" sz="3600" dirty="0">
                <a:solidFill>
                  <a:srgbClr val="FF5757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600" dirty="0" err="1">
                <a:solidFill>
                  <a:srgbClr val="FF5757"/>
                </a:solidFill>
                <a:latin typeface="윤고딕"/>
                <a:ea typeface="윤고딕"/>
                <a:cs typeface="윤고딕"/>
                <a:sym typeface="윤고딕"/>
              </a:rPr>
              <a:t>결핵</a:t>
            </a:r>
            <a:r>
              <a:rPr lang="en-US" sz="3600" dirty="0">
                <a:solidFill>
                  <a:srgbClr val="FF5757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600" dirty="0" err="1">
                <a:solidFill>
                  <a:srgbClr val="FF5757"/>
                </a:solidFill>
                <a:latin typeface="윤고딕"/>
                <a:ea typeface="윤고딕"/>
                <a:cs typeface="윤고딕"/>
                <a:sym typeface="윤고딕"/>
              </a:rPr>
              <a:t>방지</a:t>
            </a:r>
            <a:endParaRPr lang="en-US" sz="3600" dirty="0">
              <a:solidFill>
                <a:srgbClr val="FF5757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777243" lvl="1" indent="-388622" algn="l">
              <a:lnSpc>
                <a:spcPts val="7920"/>
              </a:lnSpc>
              <a:buFont typeface="Arial"/>
              <a:buChar char="•"/>
            </a:pPr>
            <a:r>
              <a:rPr lang="en-US" sz="3600" dirty="0" err="1">
                <a:solidFill>
                  <a:srgbClr val="FF575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내성</a:t>
            </a:r>
            <a:r>
              <a:rPr lang="en-US" sz="3600" dirty="0">
                <a:solidFill>
                  <a:srgbClr val="FF575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3600" dirty="0" err="1">
                <a:solidFill>
                  <a:srgbClr val="FF575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결핵</a:t>
            </a:r>
            <a:r>
              <a:rPr lang="en-US" sz="3600" dirty="0">
                <a:solidFill>
                  <a:srgbClr val="FF575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(MDR-TB):</a:t>
            </a:r>
            <a:r>
              <a:rPr lang="en-US" sz="3600" dirty="0">
                <a:solidFill>
                  <a:srgbClr val="FF5757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치료</a:t>
            </a:r>
            <a:r>
              <a:rPr lang="en-US" sz="36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중단</a:t>
            </a:r>
            <a:r>
              <a:rPr lang="en-US" sz="36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시 </a:t>
            </a:r>
            <a:r>
              <a:rPr lang="en-US" sz="36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발생</a:t>
            </a:r>
            <a:r>
              <a:rPr lang="en-US" sz="36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en-US" sz="36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치료</a:t>
            </a:r>
            <a:r>
              <a:rPr lang="en-US" sz="36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기간</a:t>
            </a:r>
            <a:r>
              <a:rPr lang="en-US" sz="36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2년 </a:t>
            </a:r>
            <a:r>
              <a:rPr lang="en-US" sz="36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이상</a:t>
            </a:r>
            <a:r>
              <a:rPr lang="en-US" sz="36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en-US" sz="36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성공률</a:t>
            </a:r>
            <a:r>
              <a:rPr lang="en-US" sz="36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50% </a:t>
            </a:r>
            <a:r>
              <a:rPr lang="en-US" sz="36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미만</a:t>
            </a:r>
            <a:endParaRPr lang="en-US" sz="36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4140365" y="0"/>
            <a:ext cx="4147635" cy="4114800"/>
          </a:xfrm>
          <a:custGeom>
            <a:avLst/>
            <a:gdLst/>
            <a:ahLst/>
            <a:cxnLst/>
            <a:rect l="l" t="t" r="r" b="b"/>
            <a:pathLst>
              <a:path w="4147635" h="4114800">
                <a:moveTo>
                  <a:pt x="0" y="0"/>
                </a:moveTo>
                <a:lnTo>
                  <a:pt x="4147635" y="0"/>
                </a:lnTo>
                <a:lnTo>
                  <a:pt x="41476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499492" y="9746920"/>
            <a:ext cx="2788508" cy="540080"/>
            <a:chOff x="0" y="0"/>
            <a:chExt cx="3718011" cy="720107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3718011" cy="720107"/>
            </a:xfrm>
            <a:prstGeom prst="rect">
              <a:avLst/>
            </a:prstGeom>
            <a:solidFill>
              <a:srgbClr val="0F695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746920"/>
            <a:ext cx="15567833" cy="540080"/>
            <a:chOff x="0" y="0"/>
            <a:chExt cx="20757110" cy="720107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0757110" cy="720107"/>
            </a:xfrm>
            <a:prstGeom prst="rect">
              <a:avLst/>
            </a:prstGeom>
            <a:solidFill>
              <a:srgbClr val="02967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847012" y="9921710"/>
            <a:ext cx="2131441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0"/>
              </a:lnSpc>
              <a:spcBef>
                <a:spcPct val="0"/>
              </a:spcBef>
            </a:pPr>
            <a:r>
              <a:rPr lang="en-US" sz="1400" u="none" strike="noStrike">
                <a:solidFill>
                  <a:srgbClr val="E8E8E8"/>
                </a:solidFill>
                <a:latin typeface="네모고딕"/>
                <a:ea typeface="네모고딕"/>
                <a:cs typeface="네모고딕"/>
                <a:sym typeface="네모고딕"/>
              </a:rPr>
              <a:t>과제 발표 프레젠테이션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0" y="711640"/>
            <a:ext cx="1688231" cy="1174264"/>
            <a:chOff x="0" y="0"/>
            <a:chExt cx="444637" cy="30927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4637" cy="309271"/>
            </a:xfrm>
            <a:custGeom>
              <a:avLst/>
              <a:gdLst/>
              <a:ahLst/>
              <a:cxnLst/>
              <a:rect l="l" t="t" r="r" b="b"/>
              <a:pathLst>
                <a:path w="444637" h="309271">
                  <a:moveTo>
                    <a:pt x="0" y="0"/>
                  </a:moveTo>
                  <a:lnTo>
                    <a:pt x="444637" y="0"/>
                  </a:lnTo>
                  <a:lnTo>
                    <a:pt x="444637" y="309271"/>
                  </a:lnTo>
                  <a:lnTo>
                    <a:pt x="0" y="309271"/>
                  </a:lnTo>
                  <a:close/>
                </a:path>
              </a:pathLst>
            </a:custGeom>
            <a:solidFill>
              <a:srgbClr val="02967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444637" cy="375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2094220" y="1885905"/>
            <a:ext cx="5922468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>
            <a:off x="2094220" y="711640"/>
            <a:ext cx="5922468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2094220" y="486589"/>
            <a:ext cx="8231116" cy="1288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1199"/>
              </a:lnSpc>
              <a:spcBef>
                <a:spcPct val="0"/>
              </a:spcBef>
            </a:pPr>
            <a:r>
              <a:rPr lang="en-US" sz="5599" b="1" spc="-207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본론 2. 보건소 사업 안내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3287" y="639706"/>
            <a:ext cx="1088820" cy="1099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5"/>
              </a:lnSpc>
            </a:pPr>
            <a:r>
              <a:rPr lang="en-US" sz="5799" b="1" i="1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Ⅱ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33687" y="2776492"/>
            <a:ext cx="15420626" cy="5017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 algn="l">
              <a:lnSpc>
                <a:spcPts val="7812"/>
              </a:lnSpc>
              <a:buFont typeface="Arial"/>
              <a:buChar char="•"/>
            </a:pPr>
            <a:r>
              <a:rPr lang="en-US" sz="4200">
                <a:solidFill>
                  <a:srgbClr val="FF5757"/>
                </a:solidFill>
                <a:latin typeface="블랙슈트"/>
                <a:ea typeface="블랙슈트"/>
                <a:cs typeface="블랙슈트"/>
                <a:sym typeface="블랙슈트"/>
              </a:rPr>
              <a:t>목적: </a:t>
            </a:r>
            <a:r>
              <a:rPr lang="en-US" sz="4200">
                <a:solidFill>
                  <a:srgbClr val="000000"/>
                </a:solidFill>
                <a:latin typeface="블랙슈트"/>
                <a:ea typeface="블랙슈트"/>
                <a:cs typeface="블랙슈트"/>
                <a:sym typeface="블랙슈트"/>
              </a:rPr>
              <a:t>지역주민의 건강증진에 이바지, 포괄적 건강관리 제공</a:t>
            </a:r>
          </a:p>
          <a:p>
            <a:pPr marL="906780" lvl="1" indent="-453390" algn="l">
              <a:lnSpc>
                <a:spcPts val="7812"/>
              </a:lnSpc>
              <a:buFont typeface="Arial"/>
              <a:buChar char="•"/>
            </a:pPr>
            <a:r>
              <a:rPr lang="en-US" sz="4200">
                <a:solidFill>
                  <a:srgbClr val="FF5757"/>
                </a:solidFill>
                <a:latin typeface="블랙슈트"/>
                <a:ea typeface="블랙슈트"/>
                <a:cs typeface="블랙슈트"/>
                <a:sym typeface="블랙슈트"/>
              </a:rPr>
              <a:t>주요 기능: </a:t>
            </a:r>
            <a:r>
              <a:rPr lang="en-US" sz="4200">
                <a:solidFill>
                  <a:srgbClr val="000000"/>
                </a:solidFill>
                <a:latin typeface="블랙슈트"/>
                <a:ea typeface="블랙슈트"/>
                <a:cs typeface="블랙슈트"/>
                <a:sym typeface="블랙슈트"/>
              </a:rPr>
              <a:t>진료, 예방, 보건 행정 서비스</a:t>
            </a:r>
          </a:p>
          <a:p>
            <a:pPr marL="906780" lvl="1" indent="-453390" algn="l">
              <a:lnSpc>
                <a:spcPts val="7812"/>
              </a:lnSpc>
              <a:buFont typeface="Arial"/>
              <a:buChar char="•"/>
            </a:pPr>
            <a:r>
              <a:rPr lang="en-US" sz="4200">
                <a:solidFill>
                  <a:srgbClr val="FF5757"/>
                </a:solidFill>
                <a:latin typeface="블랙슈트"/>
                <a:ea typeface="블랙슈트"/>
                <a:cs typeface="블랙슈트"/>
                <a:sym typeface="블랙슈트"/>
              </a:rPr>
              <a:t>핵심 사업: </a:t>
            </a:r>
            <a:r>
              <a:rPr lang="en-US" sz="4200">
                <a:solidFill>
                  <a:srgbClr val="000000"/>
                </a:solidFill>
                <a:latin typeface="블랙슈트"/>
                <a:ea typeface="블랙슈트"/>
                <a:cs typeface="블랙슈트"/>
                <a:sym typeface="블랙슈트"/>
              </a:rPr>
              <a:t>급·만성 감염병 관리사업 (결핵 포함)</a:t>
            </a:r>
          </a:p>
          <a:p>
            <a:pPr marL="906780" lvl="1" indent="-453390" algn="l">
              <a:lnSpc>
                <a:spcPts val="8610"/>
              </a:lnSpc>
              <a:buFont typeface="Arial"/>
              <a:buChar char="•"/>
            </a:pPr>
            <a:r>
              <a:rPr lang="en-US" sz="4200">
                <a:solidFill>
                  <a:srgbClr val="FF5757"/>
                </a:solidFill>
                <a:latin typeface="블랙슈트"/>
                <a:ea typeface="블랙슈트"/>
                <a:cs typeface="블랙슈트"/>
                <a:sym typeface="블랙슈트"/>
              </a:rPr>
              <a:t>역할:</a:t>
            </a:r>
            <a:r>
              <a:rPr lang="en-US" sz="4200">
                <a:solidFill>
                  <a:srgbClr val="000000"/>
                </a:solidFill>
                <a:latin typeface="블랙슈트"/>
                <a:ea typeface="블랙슈트"/>
                <a:cs typeface="블랙슈트"/>
                <a:sym typeface="블랙슈트"/>
              </a:rPr>
              <a:t> 지역사회 내 결핵 환자 발견부터 치료 완료까지</a:t>
            </a:r>
            <a:r>
              <a:rPr lang="en-US" sz="4200">
                <a:solidFill>
                  <a:srgbClr val="FF5757"/>
                </a:solidFill>
                <a:latin typeface="블랙슈트"/>
                <a:ea typeface="블랙슈트"/>
                <a:cs typeface="블랙슈트"/>
                <a:sym typeface="블랙슈트"/>
              </a:rPr>
              <a:t> </a:t>
            </a:r>
          </a:p>
          <a:p>
            <a:pPr algn="l">
              <a:lnSpc>
                <a:spcPts val="8610"/>
              </a:lnSpc>
            </a:pPr>
            <a:r>
              <a:rPr lang="en-US" sz="4200">
                <a:solidFill>
                  <a:srgbClr val="FF5757"/>
                </a:solidFill>
                <a:latin typeface="블랙슈트"/>
                <a:ea typeface="블랙슈트"/>
                <a:cs typeface="블랙슈트"/>
                <a:sym typeface="블랙슈트"/>
              </a:rPr>
              <a:t>             </a:t>
            </a:r>
            <a:r>
              <a:rPr lang="en-US" sz="4200">
                <a:solidFill>
                  <a:srgbClr val="000000"/>
                </a:solidFill>
                <a:latin typeface="블랙슈트"/>
                <a:ea typeface="블랙슈트"/>
                <a:cs typeface="블랙슈트"/>
                <a:sym typeface="블랙슈트"/>
              </a:rPr>
              <a:t>전 주기 관리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4140365" y="0"/>
            <a:ext cx="4147635" cy="4114800"/>
          </a:xfrm>
          <a:custGeom>
            <a:avLst/>
            <a:gdLst/>
            <a:ahLst/>
            <a:cxnLst/>
            <a:rect l="l" t="t" r="r" b="b"/>
            <a:pathLst>
              <a:path w="4147635" h="4114800">
                <a:moveTo>
                  <a:pt x="0" y="0"/>
                </a:moveTo>
                <a:lnTo>
                  <a:pt x="4147635" y="0"/>
                </a:lnTo>
                <a:lnTo>
                  <a:pt x="41476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499492" y="9746920"/>
            <a:ext cx="2788508" cy="540080"/>
            <a:chOff x="0" y="0"/>
            <a:chExt cx="3718011" cy="720107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3718011" cy="720107"/>
            </a:xfrm>
            <a:prstGeom prst="rect">
              <a:avLst/>
            </a:prstGeom>
            <a:solidFill>
              <a:srgbClr val="0F695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746920"/>
            <a:ext cx="15567833" cy="540080"/>
            <a:chOff x="0" y="0"/>
            <a:chExt cx="20757110" cy="720107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0757110" cy="720107"/>
            </a:xfrm>
            <a:prstGeom prst="rect">
              <a:avLst/>
            </a:prstGeom>
            <a:solidFill>
              <a:srgbClr val="02967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711640"/>
            <a:ext cx="1688231" cy="1174264"/>
            <a:chOff x="0" y="0"/>
            <a:chExt cx="444637" cy="30927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4637" cy="309271"/>
            </a:xfrm>
            <a:custGeom>
              <a:avLst/>
              <a:gdLst/>
              <a:ahLst/>
              <a:cxnLst/>
              <a:rect l="l" t="t" r="r" b="b"/>
              <a:pathLst>
                <a:path w="444637" h="309271">
                  <a:moveTo>
                    <a:pt x="0" y="0"/>
                  </a:moveTo>
                  <a:lnTo>
                    <a:pt x="444637" y="0"/>
                  </a:lnTo>
                  <a:lnTo>
                    <a:pt x="444637" y="309271"/>
                  </a:lnTo>
                  <a:lnTo>
                    <a:pt x="0" y="309271"/>
                  </a:lnTo>
                  <a:close/>
                </a:path>
              </a:pathLst>
            </a:custGeom>
            <a:solidFill>
              <a:srgbClr val="02967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444637" cy="375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2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2094220" y="1885905"/>
            <a:ext cx="5922468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2094220" y="711640"/>
            <a:ext cx="5922468" cy="0"/>
          </a:xfrm>
          <a:prstGeom prst="line">
            <a:avLst/>
          </a:prstGeom>
          <a:ln w="9525" cap="rnd">
            <a:solidFill>
              <a:srgbClr val="000000">
                <a:alpha val="3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>
            <a:off x="1831428" y="3520910"/>
            <a:ext cx="14015584" cy="0"/>
          </a:xfrm>
          <a:prstGeom prst="line">
            <a:avLst/>
          </a:prstGeom>
          <a:ln w="19050" cap="flat">
            <a:solidFill>
              <a:srgbClr val="02967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1831428" y="2360068"/>
            <a:ext cx="14015584" cy="0"/>
          </a:xfrm>
          <a:prstGeom prst="line">
            <a:avLst/>
          </a:prstGeom>
          <a:ln w="19050" cap="flat">
            <a:solidFill>
              <a:srgbClr val="02967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2094220" y="2538080"/>
            <a:ext cx="8575193" cy="695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06"/>
              </a:lnSpc>
            </a:pPr>
            <a:r>
              <a:rPr lang="en-US" sz="3566" spc="-213">
                <a:solidFill>
                  <a:srgbClr val="000000"/>
                </a:solidFill>
                <a:latin typeface="블랙슈트"/>
                <a:ea typeface="블랙슈트"/>
                <a:cs typeface="블랙슈트"/>
                <a:sym typeface="블랙슈트"/>
              </a:rPr>
              <a:t>1) 지역사회 특성</a:t>
            </a:r>
          </a:p>
        </p:txBody>
      </p:sp>
      <p:sp>
        <p:nvSpPr>
          <p:cNvPr id="15" name="AutoShape 15"/>
          <p:cNvSpPr/>
          <p:nvPr/>
        </p:nvSpPr>
        <p:spPr>
          <a:xfrm>
            <a:off x="1831428" y="9267825"/>
            <a:ext cx="14015584" cy="0"/>
          </a:xfrm>
          <a:prstGeom prst="line">
            <a:avLst/>
          </a:prstGeom>
          <a:ln w="19050" cap="flat">
            <a:solidFill>
              <a:srgbClr val="02967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5847012" y="9921710"/>
            <a:ext cx="2131441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0"/>
              </a:lnSpc>
              <a:spcBef>
                <a:spcPct val="0"/>
              </a:spcBef>
            </a:pPr>
            <a:r>
              <a:rPr lang="en-US" sz="1400" u="none" strike="noStrike">
                <a:solidFill>
                  <a:srgbClr val="E8E8E8"/>
                </a:solidFill>
                <a:latin typeface="네모고딕"/>
                <a:ea typeface="네모고딕"/>
                <a:cs typeface="네모고딕"/>
                <a:sym typeface="네모고딕"/>
              </a:rPr>
              <a:t>과제 발표 프레젠테이션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94220" y="486589"/>
            <a:ext cx="10435278" cy="1288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1199"/>
              </a:lnSpc>
              <a:spcBef>
                <a:spcPct val="0"/>
              </a:spcBef>
            </a:pPr>
            <a:r>
              <a:rPr lang="en-US" sz="5599" b="1" spc="-207" dirty="0" err="1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본론</a:t>
            </a:r>
            <a:r>
              <a:rPr 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3. </a:t>
            </a:r>
            <a:r>
              <a:rPr lang="en-US" sz="5599" b="1" spc="-207" dirty="0" err="1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지역사회</a:t>
            </a:r>
            <a:r>
              <a:rPr lang="en-US" sz="5599" b="1" spc="-207" dirty="0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</a:t>
            </a:r>
            <a:r>
              <a:rPr lang="en-US" sz="5599" b="1" spc="-207" dirty="0" err="1">
                <a:solidFill>
                  <a:srgbClr val="029673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자료</a:t>
            </a:r>
            <a:endParaRPr lang="en-US" sz="5599" b="1" spc="-207" dirty="0">
              <a:solidFill>
                <a:srgbClr val="029673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03287" y="639706"/>
            <a:ext cx="1088820" cy="1099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5"/>
              </a:lnSpc>
            </a:pPr>
            <a:r>
              <a:rPr lang="en-US" sz="5799" b="1" i="1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Ⅱ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43704" y="3504952"/>
            <a:ext cx="12790119" cy="5503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5999"/>
              </a:lnSpc>
              <a:buFont typeface="Arial"/>
              <a:buChar char="•"/>
            </a:pPr>
            <a:r>
              <a:rPr lang="en-US" sz="2999" spc="-110">
                <a:solidFill>
                  <a:srgbClr val="02967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신도심 / 구도심 개발:</a:t>
            </a:r>
            <a:r>
              <a:rPr lang="en-US" sz="2999" spc="-110">
                <a:solidFill>
                  <a:srgbClr val="029673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999" spc="-11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지속적인 인구 유입 도시 성장</a:t>
            </a:r>
          </a:p>
          <a:p>
            <a:pPr marL="647700" lvl="1" indent="-323850" algn="l">
              <a:lnSpc>
                <a:spcPts val="5999"/>
              </a:lnSpc>
              <a:buFont typeface="Arial"/>
              <a:buChar char="•"/>
            </a:pPr>
            <a:r>
              <a:rPr lang="en-US" sz="2999" spc="-110">
                <a:solidFill>
                  <a:srgbClr val="02967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지역 격차 존재: </a:t>
            </a:r>
            <a:r>
              <a:rPr lang="en-US" sz="2999" spc="-11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신도시 vs 구도심 간 생활 환경 및 보건 서비스 접근성 차이</a:t>
            </a:r>
          </a:p>
          <a:p>
            <a:pPr marL="647700" lvl="1" indent="-323850" algn="l">
              <a:lnSpc>
                <a:spcPts val="5999"/>
              </a:lnSpc>
              <a:buFont typeface="Arial"/>
              <a:buChar char="•"/>
            </a:pPr>
            <a:r>
              <a:rPr lang="en-US" sz="2999" spc="-110">
                <a:solidFill>
                  <a:srgbClr val="029673"/>
                </a:solidFill>
                <a:latin typeface="윤고딕"/>
                <a:ea typeface="윤고딕"/>
                <a:cs typeface="윤고딕"/>
                <a:sym typeface="윤고딕"/>
              </a:rPr>
              <a:t>권역벌 특성: 1권역 - 농촌 중심의 의료취약지역), </a:t>
            </a:r>
          </a:p>
          <a:p>
            <a:pPr algn="l">
              <a:lnSpc>
                <a:spcPts val="5999"/>
              </a:lnSpc>
            </a:pPr>
            <a:r>
              <a:rPr lang="en-US" sz="2999" spc="-110">
                <a:solidFill>
                  <a:srgbClr val="029673"/>
                </a:solidFill>
                <a:latin typeface="윤고딕"/>
                <a:ea typeface="윤고딕"/>
                <a:cs typeface="윤고딕"/>
                <a:sym typeface="윤고딕"/>
              </a:rPr>
              <a:t>                           2권역 - 산업·주거 복합의 의료양호지역,</a:t>
            </a:r>
          </a:p>
          <a:p>
            <a:pPr algn="l">
              <a:lnSpc>
                <a:spcPts val="5999"/>
              </a:lnSpc>
            </a:pPr>
            <a:r>
              <a:rPr lang="en-US" sz="2999" spc="-110">
                <a:solidFill>
                  <a:srgbClr val="029673"/>
                </a:solidFill>
                <a:latin typeface="윤고딕"/>
                <a:ea typeface="윤고딕"/>
                <a:cs typeface="윤고딕"/>
                <a:sym typeface="윤고딕"/>
              </a:rPr>
              <a:t>                           3권역 - 인구가 가장 많은 신도시 의료중심지,</a:t>
            </a:r>
          </a:p>
          <a:p>
            <a:pPr algn="l">
              <a:lnSpc>
                <a:spcPts val="5999"/>
              </a:lnSpc>
            </a:pPr>
            <a:r>
              <a:rPr lang="en-US" sz="2999" spc="-110">
                <a:solidFill>
                  <a:srgbClr val="029673"/>
                </a:solidFill>
                <a:latin typeface="윤고딕"/>
                <a:ea typeface="윤고딕"/>
                <a:cs typeface="윤고딕"/>
                <a:sym typeface="윤고딕"/>
              </a:rPr>
              <a:t>                           4권역 - 구도심으로 의료기관이 집중된 지역</a:t>
            </a:r>
          </a:p>
          <a:p>
            <a:pPr algn="l">
              <a:lnSpc>
                <a:spcPts val="1600"/>
              </a:lnSpc>
            </a:pPr>
            <a:r>
              <a:rPr lang="en-US" sz="800" spc="-29">
                <a:solidFill>
                  <a:srgbClr val="029673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</a:p>
          <a:p>
            <a:pPr marL="647700" lvl="1" indent="-323850" algn="l">
              <a:lnSpc>
                <a:spcPts val="5999"/>
              </a:lnSpc>
              <a:buFont typeface="Arial"/>
              <a:buChar char="•"/>
            </a:pPr>
            <a:r>
              <a:rPr lang="en-US" sz="2999" spc="-110">
                <a:solidFill>
                  <a:srgbClr val="FF575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결론: </a:t>
            </a:r>
            <a:r>
              <a:rPr lang="en-US" sz="2999" spc="-11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지역사회 내 </a:t>
            </a:r>
            <a:r>
              <a:rPr lang="en-US" sz="2999" spc="-110">
                <a:solidFill>
                  <a:srgbClr val="FF5757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건강 불균형 해</a:t>
            </a:r>
            <a:r>
              <a:rPr lang="en-US" sz="2999" spc="-11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소를 위한 맞춤형 접근 필요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5485</Words>
  <Application>Microsoft Office PowerPoint</Application>
  <PresentationFormat>사용자 지정</PresentationFormat>
  <Paragraphs>789</Paragraphs>
  <Slides>31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7" baseType="lpstr">
      <vt:lpstr>네모고딕</vt:lpstr>
      <vt:lpstr>윤고딕 Bold</vt:lpstr>
      <vt:lpstr>Oswald Bold</vt:lpstr>
      <vt:lpstr>ELAND 초이스OTF Bold</vt:lpstr>
      <vt:lpstr>윤고딕</vt:lpstr>
      <vt:lpstr>Wingdings</vt:lpstr>
      <vt:lpstr>Arial</vt:lpstr>
      <vt:lpstr>TDTD순고딕 Bold</vt:lpstr>
      <vt:lpstr>Open Sans Bold Italics</vt:lpstr>
      <vt:lpstr>네모고딕 Medium</vt:lpstr>
      <vt:lpstr>TDTD평고딕</vt:lpstr>
      <vt:lpstr>Calibri</vt:lpstr>
      <vt:lpstr>블랙슈트</vt:lpstr>
      <vt:lpstr>Noto Sans KR SemiBold</vt:lpstr>
      <vt:lpstr>Aptos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</dc:title>
  <dc:creator>Jane</dc:creator>
  <cp:lastModifiedBy>주희 강</cp:lastModifiedBy>
  <cp:revision>25</cp:revision>
  <dcterms:created xsi:type="dcterms:W3CDTF">2006-08-16T00:00:00Z</dcterms:created>
  <dcterms:modified xsi:type="dcterms:W3CDTF">2025-10-22T14:47:38Z</dcterms:modified>
  <dc:identifier>DAG2U0Dgrqk</dc:identifier>
</cp:coreProperties>
</file>